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sldIdLst>
    <p:sldId id="859" r:id="rId2"/>
    <p:sldId id="986" r:id="rId3"/>
    <p:sldId id="992" r:id="rId4"/>
    <p:sldId id="993" r:id="rId5"/>
    <p:sldId id="995" r:id="rId6"/>
    <p:sldId id="997" r:id="rId7"/>
    <p:sldId id="1031" r:id="rId8"/>
    <p:sldId id="998" r:id="rId9"/>
    <p:sldId id="1032" r:id="rId10"/>
    <p:sldId id="999" r:id="rId11"/>
    <p:sldId id="1000" r:id="rId12"/>
    <p:sldId id="1001" r:id="rId13"/>
    <p:sldId id="1002" r:id="rId14"/>
    <p:sldId id="1003" r:id="rId15"/>
    <p:sldId id="1004" r:id="rId16"/>
    <p:sldId id="1005" r:id="rId17"/>
    <p:sldId id="1006" r:id="rId18"/>
    <p:sldId id="1007" r:id="rId19"/>
    <p:sldId id="1008" r:id="rId20"/>
    <p:sldId id="1009" r:id="rId21"/>
    <p:sldId id="1010" r:id="rId22"/>
    <p:sldId id="1011" r:id="rId23"/>
    <p:sldId id="1012" r:id="rId24"/>
    <p:sldId id="1013" r:id="rId25"/>
    <p:sldId id="1014" r:id="rId26"/>
    <p:sldId id="1015" r:id="rId27"/>
    <p:sldId id="1016" r:id="rId28"/>
    <p:sldId id="1017" r:id="rId29"/>
    <p:sldId id="1018" r:id="rId30"/>
    <p:sldId id="1019" r:id="rId31"/>
    <p:sldId id="1020" r:id="rId32"/>
    <p:sldId id="1021" r:id="rId33"/>
    <p:sldId id="1022" r:id="rId34"/>
    <p:sldId id="987" r:id="rId35"/>
    <p:sldId id="989" r:id="rId36"/>
    <p:sldId id="990" r:id="rId37"/>
    <p:sldId id="988" r:id="rId38"/>
    <p:sldId id="1023" r:id="rId39"/>
    <p:sldId id="1024" r:id="rId40"/>
    <p:sldId id="1025" r:id="rId41"/>
    <p:sldId id="1026" r:id="rId42"/>
    <p:sldId id="1027" r:id="rId43"/>
    <p:sldId id="1028" r:id="rId44"/>
    <p:sldId id="1029" r:id="rId4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576270"/>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dirty="0">
                <a:solidFill>
                  <a:srgbClr val="70AD47">
                    <a:lumMod val="75000"/>
                  </a:srgbClr>
                </a:solidFill>
                <a:ea typeface="楷体" panose="02010609060101010101" pitchFamily="49" charset="-122"/>
                <a:cs typeface="Times New Roman" panose="02020603050405020304" pitchFamily="18" charset="0"/>
              </a:rPr>
              <a:t>昆山市期末试卷</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短文理解。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听录音，根据所听内容，判断下列句子是否正确，正确的写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，错误的写</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。短文读两遍。</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78544" y="2556358"/>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John is Wang Bing’s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e-friend</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They are both eleven. John lives in the UK. Wang Bing lives in Shanghai. They have the same hobbies. They like English. Wang Bing studies English at weekends. They often chat on the Internet in English. They like football too. John is good at playing football but Wang Bing can’t play football well. So he likes watching football games on TV.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484081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John and Wang Bing are eleven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John lives in the 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John and Wang Bing chat on the Internet in Chinese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Bing isn’t good at playing football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Bing likes watching basketball games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40049" y="836712"/>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65546" y="1484784"/>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74092" y="2124310"/>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74092" y="2763836"/>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82638" y="340336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156953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16743"/>
          </a:xfrm>
        </p:spPr>
        <p:txBody>
          <a:bodyPr/>
          <a:lstStyle/>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听力填空。</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听录音，根据所听内容，完成表格，每空一词。短文读三遍。</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72390" y="1827732"/>
            <a:ext cx="11485848" cy="4821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sz="2600"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Hello, my name is Jim. I am twelve. I am from the US. I like </a:t>
            </a:r>
            <a:r>
              <a:rPr lang="en-US" altLang="zh-CN" sz="26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best. I like having picnics. Sometimes I have a picnic with my friends at weekends. Let me introduce my friends. Yu Yi is a Chinese girl. She is eleven years old. She likes Art best because she likes drawing. She always draws pictures in the park at weekends. She wants to be a painter in the future. Lily comes from Australia. She is thirteen. Her </a:t>
            </a:r>
            <a:r>
              <a:rPr lang="en-US" altLang="zh-CN" sz="26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subject is Music. She likes singing. Grace is from Canada. She is nine. Her </a:t>
            </a:r>
            <a:r>
              <a:rPr lang="en-US" altLang="zh-CN" sz="26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subject is PE. She likes going to the cinema. She often goes to the cinema with her parents at weekends.</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6589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003827211"/>
              </p:ext>
            </p:extLst>
          </p:nvPr>
        </p:nvGraphicFramePr>
        <p:xfrm>
          <a:off x="406574" y="1052736"/>
          <a:ext cx="11449273" cy="3840480"/>
        </p:xfrm>
        <a:graphic>
          <a:graphicData uri="http://schemas.openxmlformats.org/drawingml/2006/table">
            <a:tbl>
              <a:tblPr firstRow="1" firstCol="1" bandRow="1"/>
              <a:tblGrid>
                <a:gridCol w="1346435">
                  <a:extLst>
                    <a:ext uri="{9D8B030D-6E8A-4147-A177-3AD203B41FA5}">
                      <a16:colId xmlns:a16="http://schemas.microsoft.com/office/drawing/2014/main" val="3463591872"/>
                    </a:ext>
                  </a:extLst>
                </a:gridCol>
                <a:gridCol w="2019652">
                  <a:extLst>
                    <a:ext uri="{9D8B030D-6E8A-4147-A177-3AD203B41FA5}">
                      <a16:colId xmlns:a16="http://schemas.microsoft.com/office/drawing/2014/main" val="671972230"/>
                    </a:ext>
                  </a:extLst>
                </a:gridCol>
                <a:gridCol w="2019652">
                  <a:extLst>
                    <a:ext uri="{9D8B030D-6E8A-4147-A177-3AD203B41FA5}">
                      <a16:colId xmlns:a16="http://schemas.microsoft.com/office/drawing/2014/main" val="970660789"/>
                    </a:ext>
                  </a:extLst>
                </a:gridCol>
                <a:gridCol w="3031767">
                  <a:extLst>
                    <a:ext uri="{9D8B030D-6E8A-4147-A177-3AD203B41FA5}">
                      <a16:colId xmlns:a16="http://schemas.microsoft.com/office/drawing/2014/main" val="975062344"/>
                    </a:ext>
                  </a:extLst>
                </a:gridCol>
                <a:gridCol w="3031767">
                  <a:extLst>
                    <a:ext uri="{9D8B030D-6E8A-4147-A177-3AD203B41FA5}">
                      <a16:colId xmlns:a16="http://schemas.microsoft.com/office/drawing/2014/main" val="2211359192"/>
                    </a:ext>
                  </a:extLst>
                </a:gridCol>
              </a:tblGrid>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Country</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Favourite</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subject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Hobby</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4390334"/>
                  </a:ext>
                </a:extLst>
              </a:tr>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Jim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US</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a:t>
                      </a:r>
                      <a:r>
                        <a:rPr lang="en-US" sz="28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having2</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6498332"/>
                  </a:ext>
                </a:extLst>
              </a:tr>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Yu</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Yi</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________</a:t>
                      </a:r>
                      <a:r>
                        <a:rPr lang="en-US" sz="28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____________</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4961999"/>
                  </a:ext>
                </a:extLst>
              </a:tr>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Lily</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Australia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8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____________</a:t>
                      </a:r>
                      <a:r>
                        <a:rPr lang="en-US" sz="28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singing</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2605570"/>
                  </a:ext>
                </a:extLst>
              </a:tr>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Grace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en-US" sz="28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1200" baseline="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8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p>
                    <a:p>
                      <a:pPr algn="just" hangingPunct="0">
                        <a:lnSpc>
                          <a:spcPct val="150000"/>
                        </a:lnSpc>
                        <a:spcAft>
                          <a:spcPts val="0"/>
                        </a:spcAft>
                        <a:tabLst>
                          <a:tab pos="540385" algn="l"/>
                          <a:tab pos="630555" algn="l"/>
                          <a:tab pos="4410710" algn="l"/>
                          <a:tab pos="5130800" algn="l"/>
                          <a:tab pos="7291070" algn="l"/>
                        </a:tabLst>
                      </a:pP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8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_________</a:t>
                      </a:r>
                      <a:r>
                        <a:rPr lang="en-US" sz="28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8634675"/>
                  </a:ext>
                </a:extLst>
              </a:tr>
            </a:tbl>
          </a:graphicData>
        </a:graphic>
      </p:graphicFrame>
      <p:sp>
        <p:nvSpPr>
          <p:cNvPr id="2" name="文本框 1"/>
          <p:cNvSpPr txBox="1"/>
          <p:nvPr/>
        </p:nvSpPr>
        <p:spPr>
          <a:xfrm>
            <a:off x="6239222" y="1793068"/>
            <a:ext cx="1162498" cy="523220"/>
          </a:xfrm>
          <a:prstGeom prst="rect">
            <a:avLst/>
          </a:prstGeom>
          <a:noFill/>
        </p:spPr>
        <p:txBody>
          <a:bodyPr wrap="none" rtlCol="0">
            <a:spAutoFit/>
          </a:bodyPr>
          <a:lstStyle/>
          <a:p>
            <a:pPr algn="ctr"/>
            <a:r>
              <a:rPr lang="en-US" altLang="zh-CN" dirty="0" err="1"/>
              <a:t>Maths</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10216914" y="1729686"/>
            <a:ext cx="1241045" cy="523220"/>
          </a:xfrm>
          <a:prstGeom prst="rect">
            <a:avLst/>
          </a:prstGeom>
          <a:noFill/>
        </p:spPr>
        <p:txBody>
          <a:bodyPr wrap="none" rtlCol="0">
            <a:spAutoFit/>
          </a:bodyPr>
          <a:lstStyle/>
          <a:p>
            <a:pPr algn="ctr"/>
            <a:r>
              <a:rPr lang="en-US" altLang="zh-CN" dirty="0"/>
              <a:t>picnics</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2292347" y="2433074"/>
            <a:ext cx="1124026" cy="523220"/>
          </a:xfrm>
          <a:prstGeom prst="rect">
            <a:avLst/>
          </a:prstGeom>
          <a:noFill/>
        </p:spPr>
        <p:txBody>
          <a:bodyPr wrap="none" rtlCol="0">
            <a:spAutoFit/>
          </a:bodyPr>
          <a:lstStyle/>
          <a:p>
            <a:pPr algn="ctr"/>
            <a:r>
              <a:rPr lang="en-US" altLang="zh-CN" dirty="0"/>
              <a:t>China</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4106871" y="2427362"/>
            <a:ext cx="1578702" cy="523220"/>
          </a:xfrm>
          <a:prstGeom prst="rect">
            <a:avLst/>
          </a:prstGeom>
          <a:noFill/>
        </p:spPr>
        <p:txBody>
          <a:bodyPr wrap="none" rtlCol="0">
            <a:spAutoFit/>
          </a:bodyPr>
          <a:lstStyle/>
          <a:p>
            <a:pPr algn="ctr"/>
            <a:r>
              <a:rPr lang="en-US" altLang="zh-CN" dirty="0"/>
              <a:t>11/eleven</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565692" y="2376086"/>
            <a:ext cx="1462260" cy="523220"/>
          </a:xfrm>
          <a:prstGeom prst="rect">
            <a:avLst/>
          </a:prstGeom>
          <a:noFill/>
        </p:spPr>
        <p:txBody>
          <a:bodyPr wrap="none" rtlCol="0">
            <a:spAutoFit/>
          </a:bodyPr>
          <a:lstStyle/>
          <a:p>
            <a:pPr algn="ctr"/>
            <a:r>
              <a:rPr lang="en-US" altLang="zh-CN" dirty="0"/>
              <a:t>drawing</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6496051" y="3051868"/>
            <a:ext cx="1120821" cy="523220"/>
          </a:xfrm>
          <a:prstGeom prst="rect">
            <a:avLst/>
          </a:prstGeom>
          <a:noFill/>
        </p:spPr>
        <p:txBody>
          <a:bodyPr wrap="none" rtlCol="0">
            <a:spAutoFit/>
          </a:bodyPr>
          <a:lstStyle/>
          <a:p>
            <a:pPr algn="ctr"/>
            <a:r>
              <a:rPr lang="en-US" altLang="zh-CN" dirty="0"/>
              <a:t>Music</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2116133" y="4005064"/>
            <a:ext cx="1383713" cy="523220"/>
          </a:xfrm>
          <a:prstGeom prst="rect">
            <a:avLst/>
          </a:prstGeom>
          <a:noFill/>
        </p:spPr>
        <p:txBody>
          <a:bodyPr wrap="none" rtlCol="0">
            <a:spAutoFit/>
          </a:bodyPr>
          <a:lstStyle/>
          <a:p>
            <a:pPr algn="ctr"/>
            <a:r>
              <a:rPr lang="en-US" altLang="zh-CN" dirty="0"/>
              <a:t>Canada</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4335010" y="4005064"/>
            <a:ext cx="1122423" cy="523220"/>
          </a:xfrm>
          <a:prstGeom prst="rect">
            <a:avLst/>
          </a:prstGeom>
          <a:noFill/>
        </p:spPr>
        <p:txBody>
          <a:bodyPr wrap="none" rtlCol="0">
            <a:spAutoFit/>
          </a:bodyPr>
          <a:lstStyle/>
          <a:p>
            <a:pPr algn="ctr"/>
            <a:r>
              <a:rPr lang="en-US" altLang="zh-CN" dirty="0"/>
              <a:t>9/nine</a:t>
            </a:r>
            <a:endParaRPr lang="zh-CN" altLang="en-US" sz="2800" b="1" kern="100" dirty="0">
              <a:solidFill>
                <a:srgbClr val="FF0000"/>
              </a:solidFill>
              <a:cs typeface="Times New Roman" panose="02020603050405020304" pitchFamily="18" charset="0"/>
            </a:endParaRPr>
          </a:p>
        </p:txBody>
      </p:sp>
      <p:sp>
        <p:nvSpPr>
          <p:cNvPr id="11" name="文本框 10"/>
          <p:cNvSpPr txBox="1"/>
          <p:nvPr/>
        </p:nvSpPr>
        <p:spPr>
          <a:xfrm>
            <a:off x="9353255" y="3627932"/>
            <a:ext cx="1023037" cy="523220"/>
          </a:xfrm>
          <a:prstGeom prst="rect">
            <a:avLst/>
          </a:prstGeom>
          <a:noFill/>
        </p:spPr>
        <p:txBody>
          <a:bodyPr wrap="none" rtlCol="0">
            <a:spAutoFit/>
          </a:bodyPr>
          <a:lstStyle/>
          <a:p>
            <a:pPr algn="ctr"/>
            <a:r>
              <a:rPr lang="en-US" altLang="zh-CN" dirty="0"/>
              <a:t>going</a:t>
            </a:r>
            <a:endParaRPr lang="zh-CN" altLang="en-US" sz="2800" b="1" kern="100" dirty="0">
              <a:solidFill>
                <a:srgbClr val="FF0000"/>
              </a:solidFill>
              <a:cs typeface="Times New Roman" panose="02020603050405020304" pitchFamily="18" charset="0"/>
            </a:endParaRPr>
          </a:p>
        </p:txBody>
      </p:sp>
      <p:sp>
        <p:nvSpPr>
          <p:cNvPr id="12" name="文本框 11"/>
          <p:cNvSpPr txBox="1"/>
          <p:nvPr/>
        </p:nvSpPr>
        <p:spPr>
          <a:xfrm>
            <a:off x="9615052" y="4339466"/>
            <a:ext cx="1281121" cy="523220"/>
          </a:xfrm>
          <a:prstGeom prst="rect">
            <a:avLst/>
          </a:prstGeom>
          <a:noFill/>
        </p:spPr>
        <p:txBody>
          <a:bodyPr wrap="none" rtlCol="0">
            <a:spAutoFit/>
          </a:bodyPr>
          <a:lstStyle/>
          <a:p>
            <a:pPr algn="ctr"/>
            <a:r>
              <a:rPr lang="en-US" altLang="zh-CN" dirty="0"/>
              <a:t>cinema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368125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ctr" hangingPunct="0">
              <a:spcAft>
                <a:spcPts val="0"/>
              </a:spcAft>
              <a:tabLst>
                <a:tab pos="539750" algn="l"/>
                <a:tab pos="630238" algn="l"/>
                <a:tab pos="1793875" algn="l"/>
                <a:tab pos="4410075" algn="l"/>
                <a:tab pos="5130800" algn="l"/>
                <a:tab pos="7289800"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单项选择。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四个选项中，选出最佳选项。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Lily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dancing lesson at weekends?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having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have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05506" y="4619201"/>
            <a:ext cx="1122410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助动词</a:t>
            </a:r>
            <a:r>
              <a:rPr lang="en-US" altLang="zh-CN" dirty="0">
                <a:cs typeface="Times New Roman" panose="02020603050405020304" pitchFamily="18" charset="0"/>
              </a:rPr>
              <a:t>does</a:t>
            </a:r>
            <a:r>
              <a:rPr lang="zh-CN" altLang="zh-CN" dirty="0">
                <a:cs typeface="Times New Roman" panose="02020603050405020304" pitchFamily="18" charset="0"/>
              </a:rPr>
              <a:t>后面的动词要用原形，</a:t>
            </a:r>
            <a:r>
              <a:rPr lang="en-US" altLang="zh-CN" dirty="0">
                <a:cs typeface="Times New Roman" panose="02020603050405020304" pitchFamily="18" charset="0"/>
              </a:rPr>
              <a:t>have</a:t>
            </a:r>
            <a:r>
              <a:rPr lang="zh-CN" altLang="zh-CN" dirty="0">
                <a:cs typeface="Times New Roman" panose="02020603050405020304" pitchFamily="18" charset="0"/>
              </a:rPr>
              <a:t>是原形，</a:t>
            </a:r>
            <a:r>
              <a:rPr lang="en-US" altLang="zh-CN" dirty="0">
                <a:cs typeface="Times New Roman" panose="02020603050405020304" pitchFamily="18" charset="0"/>
              </a:rPr>
              <a:t>has</a:t>
            </a:r>
            <a:r>
              <a:rPr lang="zh-CN" altLang="zh-CN" dirty="0">
                <a:cs typeface="Times New Roman" panose="02020603050405020304" pitchFamily="18" charset="0"/>
              </a:rPr>
              <a:t>是第三人称单数形式，</a:t>
            </a:r>
            <a:r>
              <a:rPr lang="en-US" altLang="zh-CN" dirty="0">
                <a:cs typeface="Times New Roman" panose="02020603050405020304" pitchFamily="18" charset="0"/>
              </a:rPr>
              <a:t>having</a:t>
            </a:r>
            <a:r>
              <a:rPr lang="zh-CN" altLang="zh-CN" dirty="0">
                <a:cs typeface="Times New Roman" panose="02020603050405020304" pitchFamily="18" charset="0"/>
              </a:rPr>
              <a:t>是现在分词，</a:t>
            </a:r>
            <a:r>
              <a:rPr lang="en-US" altLang="zh-CN" dirty="0">
                <a:cs typeface="Times New Roman" panose="02020603050405020304" pitchFamily="18" charset="0"/>
              </a:rPr>
              <a:t>to have</a:t>
            </a:r>
            <a:r>
              <a:rPr lang="zh-CN" altLang="zh-CN" dirty="0">
                <a:cs typeface="Times New Roman" panose="02020603050405020304" pitchFamily="18" charset="0"/>
              </a:rPr>
              <a:t>是动词不定式，故选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40049" y="278092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191488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7309"/>
            <a:ext cx="11485848" cy="1949508"/>
          </a:xfrm>
        </p:spPr>
        <p:txBody>
          <a:bodyPr/>
          <a:lstStyle/>
          <a:p>
            <a:pPr hangingPunct="0">
              <a:spcAft>
                <a:spcPts val="0"/>
              </a:spcAft>
              <a:tabLst>
                <a:tab pos="539750" algn="l"/>
                <a:tab pos="630238" algn="l"/>
                <a:tab pos="1793875" algn="l"/>
                <a:tab pos="4373563"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you good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I’m not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373563"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swim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swiming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373563"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swims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swimming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2908101"/>
            <a:ext cx="11224104"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“be good at”</a:t>
            </a:r>
            <a:r>
              <a:rPr lang="zh-CN" altLang="zh-CN" dirty="0">
                <a:cs typeface="Times New Roman" panose="02020603050405020304" pitchFamily="18" charset="0"/>
              </a:rPr>
              <a:t>是固定短语，意为</a:t>
            </a:r>
            <a:r>
              <a:rPr lang="en-US" altLang="zh-CN" dirty="0">
                <a:cs typeface="Times New Roman" panose="02020603050405020304" pitchFamily="18" charset="0"/>
              </a:rPr>
              <a:t>“</a:t>
            </a:r>
            <a:r>
              <a:rPr lang="zh-CN" altLang="zh-CN" dirty="0">
                <a:cs typeface="Times New Roman" panose="02020603050405020304" pitchFamily="18" charset="0"/>
              </a:rPr>
              <a:t>擅长</a:t>
            </a:r>
            <a:r>
              <a:rPr lang="en-US" altLang="zh-CN" dirty="0">
                <a:latin typeface="宋体" panose="02010600030101010101" pitchFamily="2" charset="-122"/>
                <a:cs typeface="Times New Roman" panose="02020603050405020304" pitchFamily="18" charset="0"/>
              </a:rPr>
              <a:t>……</a:t>
            </a:r>
            <a:r>
              <a:rPr lang="en-US" altLang="zh-CN" dirty="0">
                <a:cs typeface="Times New Roman" panose="02020603050405020304" pitchFamily="18" charset="0"/>
              </a:rPr>
              <a:t>” </a:t>
            </a:r>
            <a:r>
              <a:rPr lang="zh-CN" altLang="zh-CN" dirty="0">
                <a:cs typeface="Times New Roman" panose="02020603050405020304" pitchFamily="18" charset="0"/>
              </a:rPr>
              <a:t>，</a:t>
            </a:r>
            <a:r>
              <a:rPr lang="en-US" altLang="zh-CN" dirty="0">
                <a:cs typeface="Times New Roman" panose="02020603050405020304" pitchFamily="18" charset="0"/>
              </a:rPr>
              <a:t>at</a:t>
            </a:r>
            <a:r>
              <a:rPr lang="zh-CN" altLang="zh-CN" dirty="0">
                <a:cs typeface="Times New Roman" panose="02020603050405020304" pitchFamily="18" charset="0"/>
              </a:rPr>
              <a:t>是介词，后面接动词时要用动名词形式。</a:t>
            </a:r>
            <a:r>
              <a:rPr lang="en-US" altLang="zh-CN" dirty="0">
                <a:cs typeface="Times New Roman" panose="02020603050405020304" pitchFamily="18" charset="0"/>
              </a:rPr>
              <a:t>swim</a:t>
            </a:r>
            <a:r>
              <a:rPr lang="zh-CN" altLang="zh-CN" dirty="0">
                <a:cs typeface="Times New Roman" panose="02020603050405020304" pitchFamily="18" charset="0"/>
              </a:rPr>
              <a:t>的动名词形式是</a:t>
            </a:r>
            <a:r>
              <a:rPr lang="en-US" altLang="zh-CN" dirty="0">
                <a:cs typeface="Times New Roman" panose="02020603050405020304" pitchFamily="18" charset="0"/>
              </a:rPr>
              <a:t>swimming </a:t>
            </a:r>
            <a:r>
              <a:rPr lang="zh-CN" altLang="zh-CN" dirty="0">
                <a:cs typeface="Times New Roman" panose="02020603050405020304" pitchFamily="18" charset="0"/>
              </a:rPr>
              <a:t>，故选</a:t>
            </a:r>
            <a:r>
              <a:rPr lang="en-US" altLang="zh-CN" dirty="0">
                <a:cs typeface="Times New Roman" panose="02020603050405020304" pitchFamily="18" charset="0"/>
              </a:rPr>
              <a:t>D</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50362" y="1107901"/>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842920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6234"/>
            <a:ext cx="11485848" cy="1949508"/>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have a party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at;in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3196133"/>
            <a:ext cx="11224104"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“at Christmas”</a:t>
            </a:r>
            <a:r>
              <a:rPr lang="zh-CN" altLang="zh-CN" dirty="0">
                <a:cs typeface="Times New Roman" panose="02020603050405020304" pitchFamily="18" charset="0"/>
              </a:rPr>
              <a:t>是固定搭配，意为</a:t>
            </a:r>
            <a:r>
              <a:rPr lang="en-US" altLang="zh-CN" dirty="0">
                <a:cs typeface="Times New Roman" panose="02020603050405020304" pitchFamily="18" charset="0"/>
              </a:rPr>
              <a:t>“</a:t>
            </a:r>
            <a:r>
              <a:rPr lang="zh-CN" altLang="zh-CN" dirty="0">
                <a:cs typeface="Times New Roman" panose="02020603050405020304" pitchFamily="18" charset="0"/>
              </a:rPr>
              <a:t>在圣诞节</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“in winter”</a:t>
            </a:r>
            <a:r>
              <a:rPr lang="zh-CN" altLang="zh-CN" dirty="0">
                <a:cs typeface="Times New Roman" panose="02020603050405020304" pitchFamily="18" charset="0"/>
              </a:rPr>
              <a:t>表示</a:t>
            </a:r>
            <a:r>
              <a:rPr lang="en-US" altLang="zh-CN" dirty="0">
                <a:cs typeface="Times New Roman" panose="02020603050405020304" pitchFamily="18" charset="0"/>
              </a:rPr>
              <a:t> “</a:t>
            </a:r>
            <a:r>
              <a:rPr lang="zh-CN" altLang="zh-CN" dirty="0">
                <a:cs typeface="Times New Roman" panose="02020603050405020304" pitchFamily="18" charset="0"/>
              </a:rPr>
              <a:t>在冬天</a:t>
            </a:r>
            <a:r>
              <a:rPr lang="en-US" altLang="zh-CN" dirty="0">
                <a:cs typeface="Times New Roman" panose="02020603050405020304" pitchFamily="18" charset="0"/>
              </a:rPr>
              <a:t>”</a:t>
            </a:r>
            <a:r>
              <a:rPr lang="zh-CN" altLang="zh-CN" dirty="0">
                <a:cs typeface="Times New Roman" panose="02020603050405020304" pitchFamily="18" charset="0"/>
              </a:rPr>
              <a:t>，季节前用介词</a:t>
            </a:r>
            <a:r>
              <a:rPr lang="en-US" altLang="zh-CN" dirty="0">
                <a:cs typeface="Times New Roman" panose="02020603050405020304" pitchFamily="18" charset="0"/>
              </a:rPr>
              <a:t>in</a:t>
            </a:r>
            <a:r>
              <a:rPr lang="zh-CN" altLang="zh-CN" dirty="0">
                <a:cs typeface="Times New Roman" panose="02020603050405020304" pitchFamily="18" charset="0"/>
              </a:rPr>
              <a:t>。故选</a:t>
            </a:r>
            <a:r>
              <a:rPr lang="en-US" altLang="zh-CN" dirty="0">
                <a:cs typeface="Times New Roman" panose="02020603050405020304" pitchFamily="18" charset="0"/>
              </a:rPr>
              <a:t>D</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39908" y="1326826"/>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74060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91059"/>
            <a:ext cx="11485848" cy="2031325"/>
          </a:xfrm>
        </p:spPr>
        <p:txBody>
          <a:bodyPr/>
          <a:lstStyle/>
          <a:p>
            <a:pPr hangingPunct="0">
              <a:spcAft>
                <a:spcPts val="0"/>
              </a:spcAft>
              <a:tabLst>
                <a:tab pos="1793875" algn="l"/>
                <a:tab pos="5645150"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popular in Western countries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Coffee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1793875" algn="l"/>
                <a:tab pos="5645150" algn="l"/>
                <a:tab pos="9861550" algn="l"/>
              </a:tabLst>
            </a:pPr>
            <a:r>
              <a:rPr lang="en-US" altLang="zh-CN" dirty="0" smtClean="0">
                <a:solidFill>
                  <a:srgbClr val="000000"/>
                </a:solidFill>
                <a:latin typeface="Times New Roman" panose="02020603050405020304" pitchFamily="18" charset="0"/>
                <a:ea typeface="宋体" panose="02010600030101010101" pitchFamily="2" charset="-122"/>
              </a:rPr>
              <a:t>	C</a:t>
            </a:r>
            <a:r>
              <a:rPr lang="en-US" altLang="zh-CN" dirty="0" smtClean="0">
                <a:solidFill>
                  <a:srgbClr val="00000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 Juice	D</a:t>
            </a:r>
            <a:r>
              <a:rPr lang="en-US" altLang="zh-CN" dirty="0" smtClean="0">
                <a:solidFill>
                  <a:srgbClr val="00000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 Hot water	</a:t>
            </a:r>
            <a:endParaRPr lang="zh-CN" altLang="en-US" dirty="0"/>
          </a:p>
        </p:txBody>
      </p:sp>
      <p:sp>
        <p:nvSpPr>
          <p:cNvPr id="3" name="矩形 2"/>
          <p:cNvSpPr/>
          <p:nvPr/>
        </p:nvSpPr>
        <p:spPr>
          <a:xfrm>
            <a:off x="550590" y="3053859"/>
            <a:ext cx="11296112" cy="203132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在西方国家，咖啡很受欢迎。</a:t>
            </a:r>
            <a:r>
              <a:rPr lang="en-US" altLang="zh-CN" dirty="0">
                <a:cs typeface="Times New Roman" panose="02020603050405020304" pitchFamily="18" charset="0"/>
              </a:rPr>
              <a:t>tea</a:t>
            </a:r>
            <a:r>
              <a:rPr lang="en-US" altLang="zh-CN" dirty="0">
                <a:ea typeface="Times New Roman" panose="02020603050405020304" pitchFamily="18" charset="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茶</a:t>
            </a:r>
            <a:r>
              <a:rPr lang="en-US" altLang="zh-CN" dirty="0">
                <a:ea typeface="Times New Roman" panose="02020603050405020304" pitchFamily="18" charset="0"/>
                <a:cs typeface="Times New Roman" panose="02020603050405020304" pitchFamily="18" charset="0"/>
              </a:rPr>
              <a:t>)</a:t>
            </a:r>
            <a:r>
              <a:rPr lang="zh-CN" altLang="zh-CN" dirty="0">
                <a:cs typeface="Times New Roman" panose="02020603050405020304" pitchFamily="18" charset="0"/>
              </a:rPr>
              <a:t>在中国等国家更受欢迎；</a:t>
            </a:r>
            <a:r>
              <a:rPr lang="en-US" altLang="zh-CN" dirty="0">
                <a:cs typeface="Times New Roman" panose="02020603050405020304" pitchFamily="18" charset="0"/>
              </a:rPr>
              <a:t>juice</a:t>
            </a:r>
            <a:r>
              <a:rPr lang="en-US" altLang="zh-CN" dirty="0">
                <a:ea typeface="Times New Roman" panose="02020603050405020304" pitchFamily="18" charset="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果汁</a:t>
            </a:r>
            <a:r>
              <a:rPr lang="en-US" altLang="zh-CN" dirty="0">
                <a:ea typeface="Times New Roman" panose="02020603050405020304" pitchFamily="18" charset="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hot water</a:t>
            </a:r>
            <a:r>
              <a:rPr lang="en-US" altLang="zh-CN" dirty="0">
                <a:ea typeface="Times New Roman" panose="02020603050405020304" pitchFamily="18" charset="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热水</a:t>
            </a:r>
            <a:r>
              <a:rPr lang="en-US" altLang="zh-CN" dirty="0">
                <a:ea typeface="Times New Roman" panose="02020603050405020304" pitchFamily="18" charset="0"/>
                <a:cs typeface="Times New Roman" panose="02020603050405020304" pitchFamily="18" charset="0"/>
              </a:rPr>
              <a:t>)</a:t>
            </a:r>
            <a:r>
              <a:rPr lang="zh-CN" altLang="zh-CN" dirty="0">
                <a:cs typeface="Times New Roman" panose="02020603050405020304" pitchFamily="18" charset="0"/>
              </a:rPr>
              <a:t>虽然也常见，但不如咖啡在西方国家那么具有代表性，故选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39908" y="1198743"/>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976627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is the first day of a week?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Sunday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Wednesday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Thursday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Friday</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3341959"/>
            <a:ext cx="1122410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在西方国家，一周的第一天是</a:t>
            </a:r>
            <a:r>
              <a:rPr lang="en-US" altLang="zh-CN" dirty="0">
                <a:cs typeface="Times New Roman" panose="02020603050405020304" pitchFamily="18" charset="0"/>
              </a:rPr>
              <a:t>Sunday</a:t>
            </a:r>
            <a:r>
              <a:rPr lang="en-US" altLang="zh-CN" dirty="0">
                <a:ea typeface="Times New Roman" panose="02020603050405020304" pitchFamily="18" charset="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星期日</a:t>
            </a:r>
            <a:r>
              <a:rPr lang="en-US" altLang="zh-CN" dirty="0">
                <a:ea typeface="Times New Roman" panose="02020603050405020304" pitchFamily="18" charset="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Wednesday</a:t>
            </a:r>
            <a:r>
              <a:rPr lang="zh-CN" altLang="zh-CN" dirty="0">
                <a:cs typeface="Times New Roman" panose="02020603050405020304" pitchFamily="18" charset="0"/>
              </a:rPr>
              <a:t>是星期三，</a:t>
            </a:r>
            <a:r>
              <a:rPr lang="en-US" altLang="zh-CN" dirty="0">
                <a:cs typeface="Times New Roman" panose="02020603050405020304" pitchFamily="18" charset="0"/>
              </a:rPr>
              <a:t>Thursday</a:t>
            </a:r>
            <a:r>
              <a:rPr lang="zh-CN" altLang="zh-CN" dirty="0">
                <a:cs typeface="Times New Roman" panose="02020603050405020304" pitchFamily="18" charset="0"/>
              </a:rPr>
              <a:t>是星期四，</a:t>
            </a:r>
            <a:r>
              <a:rPr lang="en-US" altLang="zh-CN" dirty="0">
                <a:cs typeface="Times New Roman" panose="02020603050405020304" pitchFamily="18" charset="0"/>
              </a:rPr>
              <a:t>Friday</a:t>
            </a:r>
            <a:r>
              <a:rPr lang="zh-CN" altLang="zh-CN" dirty="0">
                <a:cs typeface="Times New Roman" panose="02020603050405020304" pitchFamily="18" charset="0"/>
              </a:rPr>
              <a:t>是星期五，故选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857622" y="83671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873823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1493"/>
            <a:ext cx="11485848" cy="1949508"/>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 is Mimi</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Its;It’s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34784" y="3052117"/>
            <a:ext cx="1137726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第一空表示</a:t>
            </a:r>
            <a:r>
              <a:rPr lang="en-US" altLang="zh-CN" dirty="0">
                <a:cs typeface="Times New Roman" panose="02020603050405020304" pitchFamily="18" charset="0"/>
              </a:rPr>
              <a:t>“</a:t>
            </a:r>
            <a:r>
              <a:rPr lang="zh-CN" altLang="zh-CN" dirty="0">
                <a:cs typeface="Times New Roman" panose="02020603050405020304" pitchFamily="18" charset="0"/>
              </a:rPr>
              <a:t>它是一只猫</a:t>
            </a:r>
            <a:r>
              <a:rPr lang="en-US" altLang="zh-CN" dirty="0">
                <a:cs typeface="Times New Roman" panose="02020603050405020304" pitchFamily="18" charset="0"/>
              </a:rPr>
              <a:t>”</a:t>
            </a:r>
            <a:r>
              <a:rPr lang="zh-CN" altLang="zh-CN" dirty="0">
                <a:cs typeface="Times New Roman" panose="02020603050405020304" pitchFamily="18" charset="0"/>
              </a:rPr>
              <a:t>，要用</a:t>
            </a:r>
            <a:r>
              <a:rPr lang="en-US" altLang="zh-CN" dirty="0">
                <a:cs typeface="Times New Roman" panose="02020603050405020304" pitchFamily="18" charset="0"/>
              </a:rPr>
              <a:t>It’s</a:t>
            </a:r>
            <a:r>
              <a:rPr lang="en-US" altLang="zh-CN" dirty="0">
                <a:ea typeface="Times New Roman" panose="02020603050405020304" pitchFamily="18" charset="0"/>
                <a:cs typeface="Times New Roman" panose="02020603050405020304" pitchFamily="18" charset="0"/>
              </a:rPr>
              <a:t>(</a:t>
            </a:r>
            <a:r>
              <a:rPr lang="en-US" altLang="zh-CN" dirty="0">
                <a:cs typeface="Times New Roman" panose="02020603050405020304" pitchFamily="18" charset="0"/>
              </a:rPr>
              <a:t>It</a:t>
            </a:r>
            <a:r>
              <a:rPr lang="en-US" altLang="zh-CN" dirty="0">
                <a:ea typeface="楷体" panose="02010609060101010101" pitchFamily="49" charset="-122"/>
                <a:cs typeface="Times New Roman" panose="02020603050405020304" pitchFamily="18" charset="0"/>
              </a:rPr>
              <a:t> </a:t>
            </a:r>
            <a:r>
              <a:rPr lang="en-US" altLang="zh-CN" dirty="0">
                <a:cs typeface="Times New Roman" panose="02020603050405020304" pitchFamily="18" charset="0"/>
              </a:rPr>
              <a:t>is</a:t>
            </a:r>
            <a:r>
              <a:rPr lang="zh-CN" altLang="zh-CN" dirty="0">
                <a:ea typeface="楷体" panose="02010609060101010101" pitchFamily="49" charset="-122"/>
                <a:cs typeface="Times New Roman" panose="02020603050405020304" pitchFamily="18" charset="0"/>
              </a:rPr>
              <a:t>的缩写</a:t>
            </a:r>
            <a:r>
              <a:rPr lang="en-US" altLang="zh-CN" dirty="0">
                <a:ea typeface="Times New Roman" panose="02020603050405020304" pitchFamily="18" charset="0"/>
                <a:cs typeface="Times New Roman" panose="02020603050405020304" pitchFamily="18" charset="0"/>
              </a:rPr>
              <a:t>)</a:t>
            </a:r>
            <a:r>
              <a:rPr lang="zh-CN" altLang="zh-CN" dirty="0">
                <a:cs typeface="Times New Roman" panose="02020603050405020304" pitchFamily="18" charset="0"/>
              </a:rPr>
              <a:t>；第二空修饰名词</a:t>
            </a:r>
            <a:r>
              <a:rPr lang="en-US" altLang="zh-CN" dirty="0">
                <a:cs typeface="Times New Roman" panose="02020603050405020304" pitchFamily="18" charset="0"/>
              </a:rPr>
              <a:t>name,</a:t>
            </a:r>
            <a:r>
              <a:rPr lang="zh-CN" altLang="zh-CN" dirty="0">
                <a:cs typeface="Times New Roman" panose="02020603050405020304" pitchFamily="18" charset="0"/>
              </a:rPr>
              <a:t>要用形容词性物主代词</a:t>
            </a:r>
            <a:r>
              <a:rPr lang="en-US" altLang="zh-CN" dirty="0" err="1">
                <a:cs typeface="Times New Roman" panose="02020603050405020304" pitchFamily="18" charset="0"/>
              </a:rPr>
              <a:t>Its,It</a:t>
            </a:r>
            <a:r>
              <a:rPr lang="zh-CN" altLang="zh-CN" dirty="0">
                <a:cs typeface="Times New Roman" panose="02020603050405020304" pitchFamily="18" charset="0"/>
              </a:rPr>
              <a:t>是主格或宾格，</a:t>
            </a:r>
            <a:r>
              <a:rPr lang="en-US" altLang="zh-CN" dirty="0">
                <a:cs typeface="Times New Roman" panose="02020603050405020304" pitchFamily="18" charset="0"/>
              </a:rPr>
              <a:t>It’s</a:t>
            </a:r>
            <a:r>
              <a:rPr lang="zh-CN" altLang="zh-CN" dirty="0">
                <a:cs typeface="Times New Roman" panose="02020603050405020304" pitchFamily="18" charset="0"/>
              </a:rPr>
              <a:t>是</a:t>
            </a:r>
            <a:r>
              <a:rPr lang="en-US" altLang="zh-CN" dirty="0">
                <a:cs typeface="Times New Roman" panose="02020603050405020304" pitchFamily="18" charset="0"/>
              </a:rPr>
              <a:t>“</a:t>
            </a:r>
            <a:r>
              <a:rPr lang="zh-CN" altLang="zh-CN" dirty="0">
                <a:cs typeface="Times New Roman" panose="02020603050405020304" pitchFamily="18" charset="0"/>
              </a:rPr>
              <a:t>它是</a:t>
            </a:r>
            <a:r>
              <a:rPr lang="en-US" altLang="zh-CN" dirty="0">
                <a:cs typeface="Times New Roman" panose="02020603050405020304" pitchFamily="18" charset="0"/>
              </a:rPr>
              <a:t>”</a:t>
            </a:r>
            <a:r>
              <a:rPr lang="zh-CN" altLang="zh-CN" dirty="0">
                <a:cs typeface="Times New Roman" panose="02020603050405020304" pitchFamily="18" charset="0"/>
              </a:rPr>
              <a:t>，故选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02084" y="1159177"/>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3759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algn="ctr" hangingPunct="0">
              <a:spcAft>
                <a:spcPts val="0"/>
              </a:spcAft>
              <a:tabLst>
                <a:tab pos="540385" algn="l"/>
                <a:tab pos="630555" algn="l"/>
                <a:tab pos="4410710" algn="l"/>
                <a:tab pos="5130800" algn="l"/>
                <a:tab pos="7291070" algn="l"/>
              </a:tabLst>
            </a:pPr>
            <a:r>
              <a:rPr lang="zh-CN" altLang="zh-CN" sz="2400"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sz="2400"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sz="2400"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听句排序。</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听录音，根据所听顺序用阿拉伯数字给下列图片编号，并将答案填写在图下的括号内。每个句子读两遍</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e140.jpg" descr="id:2147489238;FounderCES"/>
          <p:cNvPicPr/>
          <p:nvPr/>
        </p:nvPicPr>
        <p:blipFill rotWithShape="1">
          <a:blip r:embed="rId2"/>
          <a:srcRect l="-348" t="-402" r="348" b="51905"/>
          <a:stretch/>
        </p:blipFill>
        <p:spPr>
          <a:xfrm>
            <a:off x="478582" y="2994745"/>
            <a:ext cx="6696743" cy="1532750"/>
          </a:xfrm>
          <a:prstGeom prst="rect">
            <a:avLst/>
          </a:prstGeom>
        </p:spPr>
      </p:pic>
      <p:pic>
        <p:nvPicPr>
          <p:cNvPr id="5" name="we140.jpg" descr="id:2147489238;FounderCES"/>
          <p:cNvPicPr/>
          <p:nvPr/>
        </p:nvPicPr>
        <p:blipFill rotWithShape="1">
          <a:blip r:embed="rId2"/>
          <a:srcRect l="18790" t="48497" r="18081"/>
          <a:stretch/>
        </p:blipFill>
        <p:spPr>
          <a:xfrm>
            <a:off x="7547096" y="2890760"/>
            <a:ext cx="4227598" cy="1627751"/>
          </a:xfrm>
          <a:prstGeom prst="rect">
            <a:avLst/>
          </a:prstGeom>
        </p:spPr>
      </p:pic>
      <p:sp>
        <p:nvSpPr>
          <p:cNvPr id="6" name="矩形 5"/>
          <p:cNvSpPr/>
          <p:nvPr/>
        </p:nvSpPr>
        <p:spPr>
          <a:xfrm>
            <a:off x="406575" y="4451289"/>
            <a:ext cx="5832648" cy="2308324"/>
          </a:xfrm>
          <a:prstGeom prst="rect">
            <a:avLst/>
          </a:prstGeom>
        </p:spPr>
        <p:txBody>
          <a:bodyPr wrap="square">
            <a:spAutoFit/>
          </a:bodyPr>
          <a:lstStyle/>
          <a:p>
            <a:pPr algn="just">
              <a:lnSpc>
                <a:spcPct val="150000"/>
              </a:lnSpc>
              <a:spcAft>
                <a:spcPts val="0"/>
              </a:spcAft>
            </a:pPr>
            <a:r>
              <a:rPr lang="en-US" altLang="zh-CN" sz="2400" dirty="0">
                <a:solidFill>
                  <a:srgbClr val="ED028C"/>
                </a:solidFill>
                <a:cs typeface="Times New Roman" panose="02020603050405020304" pitchFamily="18" charset="0"/>
              </a:rPr>
              <a:t>1. We often put pretty things on the Christmas tree.</a:t>
            </a:r>
            <a:endParaRPr lang="zh-CN" altLang="zh-CN" sz="2400" dirty="0">
              <a:solidFill>
                <a:srgbClr val="000000"/>
              </a:solidFill>
              <a:cs typeface="Times New Roman" panose="02020603050405020304" pitchFamily="18" charset="0"/>
            </a:endParaRPr>
          </a:p>
          <a:p>
            <a:pPr algn="just">
              <a:lnSpc>
                <a:spcPct val="150000"/>
              </a:lnSpc>
              <a:spcAft>
                <a:spcPts val="0"/>
              </a:spcAft>
            </a:pPr>
            <a:r>
              <a:rPr lang="en-US" altLang="zh-CN" sz="2400" dirty="0">
                <a:solidFill>
                  <a:srgbClr val="ED028C"/>
                </a:solidFill>
                <a:cs typeface="Times New Roman" panose="02020603050405020304" pitchFamily="18" charset="0"/>
              </a:rPr>
              <a:t>2. Billy can skate well on the ice.</a:t>
            </a:r>
            <a:endParaRPr lang="zh-CN" altLang="zh-CN" sz="2400" dirty="0">
              <a:solidFill>
                <a:srgbClr val="000000"/>
              </a:solidFill>
              <a:cs typeface="Times New Roman" panose="02020603050405020304" pitchFamily="18" charset="0"/>
            </a:endParaRPr>
          </a:p>
          <a:p>
            <a:pPr algn="just">
              <a:lnSpc>
                <a:spcPct val="150000"/>
              </a:lnSpc>
              <a:spcAft>
                <a:spcPts val="0"/>
              </a:spcAft>
            </a:pPr>
            <a:r>
              <a:rPr lang="en-US" altLang="zh-CN" sz="2400" dirty="0">
                <a:solidFill>
                  <a:srgbClr val="ED028C"/>
                </a:solidFill>
                <a:cs typeface="Times New Roman" panose="02020603050405020304" pitchFamily="18" charset="0"/>
              </a:rPr>
              <a:t>3. Tom sometimes flies a kite at weekends.</a:t>
            </a:r>
            <a:endParaRPr lang="zh-CN" altLang="zh-CN" sz="2400" dirty="0">
              <a:solidFill>
                <a:srgbClr val="000000"/>
              </a:solidFill>
              <a:cs typeface="Times New Roman" panose="02020603050405020304" pitchFamily="18" charset="0"/>
            </a:endParaRPr>
          </a:p>
        </p:txBody>
      </p:sp>
      <p:sp>
        <p:nvSpPr>
          <p:cNvPr id="7" name="矩形 6"/>
          <p:cNvSpPr/>
          <p:nvPr/>
        </p:nvSpPr>
        <p:spPr>
          <a:xfrm>
            <a:off x="6455246" y="4699010"/>
            <a:ext cx="4320480" cy="1754326"/>
          </a:xfrm>
          <a:prstGeom prst="rect">
            <a:avLst/>
          </a:prstGeom>
        </p:spPr>
        <p:txBody>
          <a:bodyPr wrap="square">
            <a:spAutoFit/>
          </a:bodyPr>
          <a:lstStyle/>
          <a:p>
            <a:pPr algn="just">
              <a:lnSpc>
                <a:spcPct val="150000"/>
              </a:lnSpc>
              <a:spcAft>
                <a:spcPts val="0"/>
              </a:spcAft>
            </a:pPr>
            <a:r>
              <a:rPr lang="en-US" altLang="zh-CN" sz="2400" dirty="0">
                <a:solidFill>
                  <a:srgbClr val="ED028C"/>
                </a:solidFill>
                <a:cs typeface="Times New Roman" panose="02020603050405020304" pitchFamily="18" charset="0"/>
              </a:rPr>
              <a:t>4. His father is a policeman.</a:t>
            </a:r>
            <a:endParaRPr lang="zh-CN" altLang="zh-CN" sz="2400" dirty="0">
              <a:solidFill>
                <a:srgbClr val="000000"/>
              </a:solidFill>
              <a:cs typeface="Times New Roman" panose="02020603050405020304" pitchFamily="18" charset="0"/>
            </a:endParaRPr>
          </a:p>
          <a:p>
            <a:pPr algn="just">
              <a:lnSpc>
                <a:spcPct val="150000"/>
              </a:lnSpc>
              <a:spcAft>
                <a:spcPts val="0"/>
              </a:spcAft>
            </a:pPr>
            <a:r>
              <a:rPr lang="en-US" altLang="zh-CN" sz="2400" dirty="0">
                <a:solidFill>
                  <a:srgbClr val="ED028C"/>
                </a:solidFill>
                <a:cs typeface="Times New Roman" panose="02020603050405020304" pitchFamily="18" charset="0"/>
              </a:rPr>
              <a:t>5. Look</a:t>
            </a:r>
            <a:r>
              <a:rPr lang="zh-CN" altLang="zh-CN" sz="2400" dirty="0">
                <a:solidFill>
                  <a:srgbClr val="ED028C"/>
                </a:solidFill>
                <a:cs typeface="Times New Roman" panose="02020603050405020304" pitchFamily="18" charset="0"/>
              </a:rPr>
              <a:t>！</a:t>
            </a:r>
            <a:r>
              <a:rPr lang="en-US" altLang="zh-CN" sz="2400" dirty="0">
                <a:solidFill>
                  <a:srgbClr val="ED028C"/>
                </a:solidFill>
                <a:cs typeface="Times New Roman" panose="02020603050405020304" pitchFamily="18" charset="0"/>
              </a:rPr>
              <a:t> This is our computer room. It’s very big.</a:t>
            </a:r>
            <a:endParaRPr lang="zh-CN" altLang="zh-CN" sz="2400" dirty="0">
              <a:solidFill>
                <a:srgbClr val="000000"/>
              </a:solidFill>
              <a:cs typeface="Times New Roman" panose="02020603050405020304" pitchFamily="18" charset="0"/>
            </a:endParaRPr>
          </a:p>
        </p:txBody>
      </p:sp>
      <p:sp>
        <p:nvSpPr>
          <p:cNvPr id="8" name="文本框 7"/>
          <p:cNvSpPr txBox="1"/>
          <p:nvPr/>
        </p:nvSpPr>
        <p:spPr>
          <a:xfrm>
            <a:off x="6565716" y="4111256"/>
            <a:ext cx="338554" cy="461665"/>
          </a:xfrm>
          <a:prstGeom prst="rect">
            <a:avLst/>
          </a:prstGeom>
          <a:noFill/>
        </p:spPr>
        <p:txBody>
          <a:bodyPr wrap="none" rtlCol="0">
            <a:spAutoFit/>
          </a:bodyPr>
          <a:lstStyle/>
          <a:p>
            <a:pPr algn="ctr"/>
            <a:r>
              <a:rPr lang="en-US" altLang="zh-CN" sz="2400" dirty="0"/>
              <a:t>1</a:t>
            </a:r>
            <a:endParaRPr lang="zh-CN" altLang="en-US" sz="2400" b="1" kern="100" dirty="0">
              <a:solidFill>
                <a:srgbClr val="FF0000"/>
              </a:solidFill>
              <a:cs typeface="Times New Roman" panose="02020603050405020304" pitchFamily="18" charset="0"/>
            </a:endParaRPr>
          </a:p>
        </p:txBody>
      </p:sp>
      <p:sp>
        <p:nvSpPr>
          <p:cNvPr id="9" name="文本框 8"/>
          <p:cNvSpPr txBox="1"/>
          <p:nvPr/>
        </p:nvSpPr>
        <p:spPr>
          <a:xfrm>
            <a:off x="8043700" y="4140534"/>
            <a:ext cx="338554" cy="461665"/>
          </a:xfrm>
          <a:prstGeom prst="rect">
            <a:avLst/>
          </a:prstGeom>
          <a:noFill/>
        </p:spPr>
        <p:txBody>
          <a:bodyPr wrap="none" rtlCol="0">
            <a:spAutoFit/>
          </a:bodyPr>
          <a:lstStyle/>
          <a:p>
            <a:pPr algn="ctr"/>
            <a:r>
              <a:rPr lang="en-US" altLang="zh-CN" sz="2400" dirty="0"/>
              <a:t>2</a:t>
            </a:r>
            <a:endParaRPr lang="zh-CN" altLang="en-US" sz="2400" b="1" kern="100" dirty="0">
              <a:solidFill>
                <a:srgbClr val="FF0000"/>
              </a:solidFill>
              <a:cs typeface="Times New Roman" panose="02020603050405020304" pitchFamily="18" charset="0"/>
            </a:endParaRPr>
          </a:p>
        </p:txBody>
      </p:sp>
      <p:sp>
        <p:nvSpPr>
          <p:cNvPr id="10" name="文本框 9"/>
          <p:cNvSpPr txBox="1"/>
          <p:nvPr/>
        </p:nvSpPr>
        <p:spPr>
          <a:xfrm>
            <a:off x="775275" y="4111256"/>
            <a:ext cx="338554" cy="461665"/>
          </a:xfrm>
          <a:prstGeom prst="rect">
            <a:avLst/>
          </a:prstGeom>
          <a:noFill/>
        </p:spPr>
        <p:txBody>
          <a:bodyPr wrap="none" rtlCol="0">
            <a:spAutoFit/>
          </a:bodyPr>
          <a:lstStyle/>
          <a:p>
            <a:pPr algn="ctr"/>
            <a:r>
              <a:rPr lang="en-US" altLang="zh-CN" sz="2400" dirty="0"/>
              <a:t>3</a:t>
            </a:r>
            <a:endParaRPr lang="zh-CN" altLang="en-US" sz="2400" b="1" kern="100" dirty="0">
              <a:solidFill>
                <a:srgbClr val="FF0000"/>
              </a:solidFill>
              <a:cs typeface="Times New Roman" panose="02020603050405020304" pitchFamily="18" charset="0"/>
            </a:endParaRPr>
          </a:p>
        </p:txBody>
      </p:sp>
      <p:sp>
        <p:nvSpPr>
          <p:cNvPr id="11" name="文本框 10"/>
          <p:cNvSpPr txBox="1"/>
          <p:nvPr/>
        </p:nvSpPr>
        <p:spPr>
          <a:xfrm>
            <a:off x="11140044" y="4140534"/>
            <a:ext cx="338554" cy="461665"/>
          </a:xfrm>
          <a:prstGeom prst="rect">
            <a:avLst/>
          </a:prstGeom>
          <a:noFill/>
        </p:spPr>
        <p:txBody>
          <a:bodyPr wrap="none" rtlCol="0">
            <a:spAutoFit/>
          </a:bodyPr>
          <a:lstStyle/>
          <a:p>
            <a:pPr algn="ctr"/>
            <a:r>
              <a:rPr lang="en-US" altLang="zh-CN" sz="2400" dirty="0"/>
              <a:t>4</a:t>
            </a:r>
            <a:endParaRPr lang="zh-CN" altLang="en-US" sz="2400" b="1" kern="100" dirty="0">
              <a:solidFill>
                <a:srgbClr val="FF0000"/>
              </a:solidFill>
              <a:cs typeface="Times New Roman" panose="02020603050405020304" pitchFamily="18" charset="0"/>
            </a:endParaRPr>
          </a:p>
        </p:txBody>
      </p:sp>
      <p:sp>
        <p:nvSpPr>
          <p:cNvPr id="12" name="文本框 11"/>
          <p:cNvSpPr txBox="1"/>
          <p:nvPr/>
        </p:nvSpPr>
        <p:spPr>
          <a:xfrm>
            <a:off x="3731766" y="4094164"/>
            <a:ext cx="338554" cy="461665"/>
          </a:xfrm>
          <a:prstGeom prst="rect">
            <a:avLst/>
          </a:prstGeom>
          <a:noFill/>
        </p:spPr>
        <p:txBody>
          <a:bodyPr wrap="none" rtlCol="0">
            <a:spAutoFit/>
          </a:bodyPr>
          <a:lstStyle/>
          <a:p>
            <a:pPr algn="ctr"/>
            <a:r>
              <a:rPr lang="en-US" altLang="zh-CN" sz="2400" dirty="0"/>
              <a:t>5</a:t>
            </a:r>
            <a:endParaRPr lang="zh-CN" altLang="en-US" sz="24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9871"/>
            <a:ext cx="11485848" cy="2031325"/>
          </a:xfrm>
        </p:spPr>
        <p:txBody>
          <a:bodyPr/>
          <a:lstStyle/>
          <a:p>
            <a:pPr hangingPunct="0">
              <a:spcAft>
                <a:spcPts val="0"/>
              </a:spcAft>
              <a:tabLst>
                <a:tab pos="1879600" algn="l"/>
                <a:tab pos="5645150"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like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turkeys on Christmas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879600"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eating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1879600"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smtClean="0">
                <a:solidFill>
                  <a:srgbClr val="000000"/>
                </a:solidFill>
                <a:latin typeface="Times New Roman" panose="02020603050405020304" pitchFamily="18" charset="0"/>
                <a:ea typeface="宋体" panose="02010600030101010101" pitchFamily="2" charset="-122"/>
              </a:rPr>
              <a:t>C</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err="1">
                <a:solidFill>
                  <a:srgbClr val="000000"/>
                </a:solidFill>
                <a:latin typeface="Times New Roman" panose="02020603050405020304" pitchFamily="18" charset="0"/>
                <a:ea typeface="宋体" panose="02010600030101010101" pitchFamily="2" charset="-122"/>
              </a:rPr>
              <a:t>eatting</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smtClean="0">
                <a:solidFill>
                  <a:srgbClr val="000000"/>
                </a:solidFill>
                <a:latin typeface="Times New Roman" panose="02020603050405020304" pitchFamily="18" charset="0"/>
                <a:ea typeface="宋体" panose="02010600030101010101" pitchFamily="2" charset="-122"/>
              </a:rPr>
              <a:t>D</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eats	</a:t>
            </a:r>
            <a:endParaRPr lang="zh-CN" altLang="en-US" dirty="0"/>
          </a:p>
        </p:txBody>
      </p:sp>
      <p:sp>
        <p:nvSpPr>
          <p:cNvPr id="3" name="矩形 2"/>
          <p:cNvSpPr/>
          <p:nvPr/>
        </p:nvSpPr>
        <p:spPr>
          <a:xfrm>
            <a:off x="622598" y="3124125"/>
            <a:ext cx="11305256"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“like doing sth”</a:t>
            </a:r>
            <a:r>
              <a:rPr lang="zh-CN" altLang="zh-CN" dirty="0">
                <a:cs typeface="Times New Roman" panose="02020603050405020304" pitchFamily="18" charset="0"/>
              </a:rPr>
              <a:t>是固定用法，表示</a:t>
            </a:r>
            <a:r>
              <a:rPr lang="en-US" altLang="zh-CN" dirty="0">
                <a:cs typeface="Times New Roman" panose="02020603050405020304" pitchFamily="18" charset="0"/>
              </a:rPr>
              <a:t>“</a:t>
            </a:r>
            <a:r>
              <a:rPr lang="zh-CN" altLang="zh-CN" dirty="0">
                <a:cs typeface="Times New Roman" panose="02020603050405020304" pitchFamily="18" charset="0"/>
              </a:rPr>
              <a:t>喜欢做某事</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eat</a:t>
            </a:r>
            <a:r>
              <a:rPr lang="zh-CN" altLang="zh-CN" dirty="0">
                <a:cs typeface="Times New Roman" panose="02020603050405020304" pitchFamily="18" charset="0"/>
              </a:rPr>
              <a:t>的动名词形式是</a:t>
            </a:r>
            <a:r>
              <a:rPr lang="en-US" altLang="zh-CN" dirty="0">
                <a:cs typeface="Times New Roman" panose="02020603050405020304" pitchFamily="18" charset="0"/>
              </a:rPr>
              <a:t>eating,</a:t>
            </a:r>
            <a:r>
              <a:rPr lang="zh-CN" altLang="zh-CN" dirty="0">
                <a:cs typeface="Times New Roman" panose="02020603050405020304" pitchFamily="18" charset="0"/>
              </a:rPr>
              <a:t>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40049" y="1269009"/>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657700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school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playing basketball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plays basketball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play basketball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plays the basketball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2681256"/>
            <a:ext cx="11224104" cy="2677656"/>
          </a:xfrm>
          <a:prstGeom prst="rect">
            <a:avLst/>
          </a:prstGeom>
        </p:spPr>
        <p:txBody>
          <a:bodyPr wrap="square">
            <a:spAutoFit/>
          </a:bodyPr>
          <a:lstStyle/>
          <a:p>
            <a:pPr algn="just" eaLnBrk="1">
              <a:lnSpc>
                <a:spcPct val="150000"/>
              </a:lnSpc>
              <a:spcAft>
                <a:spcPts val="0"/>
              </a:spcAft>
            </a:pPr>
            <a:r>
              <a:rPr lang="zh-CN" altLang="zh-CN" dirty="0">
                <a:cs typeface="Times New Roman" panose="02020603050405020304" pitchFamily="18" charset="0"/>
              </a:rPr>
              <a:t>根据</a:t>
            </a:r>
            <a:r>
              <a:rPr lang="en-US" altLang="zh-CN" dirty="0">
                <a:cs typeface="Times New Roman" panose="02020603050405020304" pitchFamily="18" charset="0"/>
              </a:rPr>
              <a:t>often</a:t>
            </a:r>
            <a:r>
              <a:rPr lang="zh-CN" altLang="zh-CN" dirty="0">
                <a:cs typeface="Times New Roman" panose="02020603050405020304" pitchFamily="18" charset="0"/>
              </a:rPr>
              <a:t>可知句子是一般现在时，主语</a:t>
            </a:r>
            <a:r>
              <a:rPr lang="en-US" altLang="zh-CN" dirty="0">
                <a:cs typeface="Times New Roman" panose="02020603050405020304" pitchFamily="18" charset="0"/>
              </a:rPr>
              <a:t>Mike</a:t>
            </a:r>
            <a:r>
              <a:rPr lang="zh-CN" altLang="zh-CN" dirty="0">
                <a:cs typeface="Times New Roman" panose="02020603050405020304" pitchFamily="18" charset="0"/>
              </a:rPr>
              <a:t>是第三人称单数，谓语动词要用第三人称单数形式，</a:t>
            </a:r>
            <a:r>
              <a:rPr lang="en-US" altLang="zh-CN" dirty="0">
                <a:cs typeface="Times New Roman" panose="02020603050405020304" pitchFamily="18" charset="0"/>
              </a:rPr>
              <a:t>play basketball</a:t>
            </a:r>
            <a:r>
              <a:rPr lang="zh-CN" altLang="zh-CN" dirty="0">
                <a:cs typeface="Times New Roman" panose="02020603050405020304" pitchFamily="18" charset="0"/>
              </a:rPr>
              <a:t>是固定短语，意为</a:t>
            </a:r>
            <a:r>
              <a:rPr lang="en-US" altLang="zh-CN" dirty="0">
                <a:cs typeface="Times New Roman" panose="02020603050405020304" pitchFamily="18" charset="0"/>
              </a:rPr>
              <a:t>“</a:t>
            </a:r>
            <a:r>
              <a:rPr lang="zh-CN" altLang="zh-CN" dirty="0">
                <a:cs typeface="Times New Roman" panose="02020603050405020304" pitchFamily="18" charset="0"/>
              </a:rPr>
              <a:t>打篮球</a:t>
            </a:r>
            <a:r>
              <a:rPr lang="en-US" altLang="zh-CN" dirty="0">
                <a:cs typeface="Times New Roman" panose="02020603050405020304" pitchFamily="18" charset="0"/>
              </a:rPr>
              <a:t>”</a:t>
            </a:r>
            <a:r>
              <a:rPr lang="zh-CN" altLang="zh-CN" dirty="0">
                <a:cs typeface="Times New Roman" panose="02020603050405020304" pitchFamily="18" charset="0"/>
              </a:rPr>
              <a:t>，球类运动前不加</a:t>
            </a:r>
            <a:r>
              <a:rPr lang="en-US" altLang="zh-CN" dirty="0">
                <a:cs typeface="Times New Roman" panose="02020603050405020304" pitchFamily="18" charset="0"/>
              </a:rPr>
              <a:t>the,</a:t>
            </a:r>
            <a:r>
              <a:rPr lang="zh-CN" altLang="zh-CN" dirty="0">
                <a:cs typeface="Times New Roman" panose="02020603050405020304" pitchFamily="18" charset="0"/>
              </a:rPr>
              <a:t>选项</a:t>
            </a:r>
            <a:r>
              <a:rPr lang="en-US" altLang="zh-CN" dirty="0">
                <a:cs typeface="Times New Roman" panose="02020603050405020304" pitchFamily="18" charset="0"/>
              </a:rPr>
              <a:t>A</a:t>
            </a:r>
            <a:r>
              <a:rPr lang="zh-CN" altLang="zh-CN" dirty="0">
                <a:cs typeface="Times New Roman" panose="02020603050405020304" pitchFamily="18" charset="0"/>
              </a:rPr>
              <a:t>是现在分词形式，选项</a:t>
            </a:r>
            <a:r>
              <a:rPr lang="en-US" altLang="zh-CN" dirty="0">
                <a:cs typeface="Times New Roman" panose="02020603050405020304" pitchFamily="18" charset="0"/>
              </a:rPr>
              <a:t>C</a:t>
            </a:r>
            <a:r>
              <a:rPr lang="zh-CN" altLang="zh-CN" dirty="0">
                <a:cs typeface="Times New Roman" panose="02020603050405020304" pitchFamily="18" charset="0"/>
              </a:rPr>
              <a:t>是动词不定式，故选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27710" y="86235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635554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isn’t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milk in the bottle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2695628"/>
            <a:ext cx="1122410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这是一个否定句，在否定句中表示</a:t>
            </a:r>
            <a:r>
              <a:rPr lang="en-US" altLang="zh-CN" dirty="0">
                <a:cs typeface="Times New Roman" panose="02020603050405020304" pitchFamily="18" charset="0"/>
              </a:rPr>
              <a:t>“</a:t>
            </a:r>
            <a:r>
              <a:rPr lang="zh-CN" altLang="zh-CN" dirty="0">
                <a:cs typeface="Times New Roman" panose="02020603050405020304" pitchFamily="18" charset="0"/>
              </a:rPr>
              <a:t>一些</a:t>
            </a:r>
            <a:r>
              <a:rPr lang="en-US" altLang="zh-CN" dirty="0">
                <a:cs typeface="Times New Roman" panose="02020603050405020304" pitchFamily="18" charset="0"/>
              </a:rPr>
              <a:t>”</a:t>
            </a:r>
            <a:r>
              <a:rPr lang="zh-CN" altLang="zh-CN" dirty="0">
                <a:cs typeface="Times New Roman" panose="02020603050405020304" pitchFamily="18" charset="0"/>
              </a:rPr>
              <a:t>要用</a:t>
            </a:r>
            <a:r>
              <a:rPr lang="en-US" altLang="zh-CN" dirty="0" err="1">
                <a:cs typeface="Times New Roman" panose="02020603050405020304" pitchFamily="18" charset="0"/>
              </a:rPr>
              <a:t>any,some</a:t>
            </a:r>
            <a:r>
              <a:rPr lang="zh-CN" altLang="zh-CN" dirty="0">
                <a:cs typeface="Times New Roman" panose="02020603050405020304" pitchFamily="18" charset="0"/>
              </a:rPr>
              <a:t>常用于肯定句，</a:t>
            </a:r>
            <a:r>
              <a:rPr lang="en-US" altLang="zh-CN" dirty="0">
                <a:cs typeface="Times New Roman" panose="02020603050405020304" pitchFamily="18" charset="0"/>
              </a:rPr>
              <a:t>no</a:t>
            </a:r>
            <a:r>
              <a:rPr lang="zh-CN" altLang="zh-CN" dirty="0">
                <a:cs typeface="Times New Roman" panose="02020603050405020304" pitchFamily="18" charset="0"/>
              </a:rPr>
              <a:t>表示</a:t>
            </a:r>
            <a:r>
              <a:rPr lang="en-US" altLang="zh-CN" dirty="0">
                <a:cs typeface="Times New Roman" panose="02020603050405020304" pitchFamily="18" charset="0"/>
              </a:rPr>
              <a:t> “</a:t>
            </a:r>
            <a:r>
              <a:rPr lang="zh-CN" altLang="zh-CN" dirty="0">
                <a:cs typeface="Times New Roman" panose="02020603050405020304" pitchFamily="18" charset="0"/>
              </a:rPr>
              <a:t>没有</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not</a:t>
            </a:r>
            <a:r>
              <a:rPr lang="zh-CN" altLang="zh-CN" dirty="0">
                <a:cs typeface="Times New Roman" panose="02020603050405020304" pitchFamily="18" charset="0"/>
              </a:rPr>
              <a:t>与</a:t>
            </a:r>
            <a:r>
              <a:rPr lang="en-US" altLang="zh-CN" dirty="0">
                <a:cs typeface="Times New Roman" panose="02020603050405020304" pitchFamily="18" charset="0"/>
              </a:rPr>
              <a:t>be</a:t>
            </a:r>
            <a:r>
              <a:rPr lang="zh-CN" altLang="zh-CN" dirty="0">
                <a:cs typeface="Times New Roman" panose="02020603050405020304" pitchFamily="18" charset="0"/>
              </a:rPr>
              <a:t>动词、助动词等连用构成否定，故选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74092" y="85380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75477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see polar bears in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72390" y="1620026"/>
            <a:ext cx="11485848"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a:spcAft>
                <a:spcPts val="0"/>
              </a:spcAft>
              <a:tabLst>
                <a:tab pos="540385" algn="l"/>
                <a:tab pos="630555" algn="l"/>
                <a:tab pos="4410710" algn="l"/>
                <a:tab pos="5130800" algn="l"/>
                <a:tab pos="7291070" algn="l"/>
              </a:tabLst>
            </a:pPr>
            <a:endPar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we141.jpg" descr="id:2147489253;FounderCES"/>
          <p:cNvPicPr/>
          <p:nvPr/>
        </p:nvPicPr>
        <p:blipFill>
          <a:blip r:embed="rId2"/>
          <a:stretch>
            <a:fillRect/>
          </a:stretch>
        </p:blipFill>
        <p:spPr>
          <a:xfrm>
            <a:off x="3574926" y="1402966"/>
            <a:ext cx="2216150" cy="1711325"/>
          </a:xfrm>
          <a:prstGeom prst="rect">
            <a:avLst/>
          </a:prstGeom>
        </p:spPr>
      </p:pic>
      <p:pic>
        <p:nvPicPr>
          <p:cNvPr id="5" name="we142.jpg" descr="id:2147489260;FounderCES"/>
          <p:cNvPicPr/>
          <p:nvPr/>
        </p:nvPicPr>
        <p:blipFill>
          <a:blip r:embed="rId3"/>
          <a:stretch>
            <a:fillRect/>
          </a:stretch>
        </p:blipFill>
        <p:spPr>
          <a:xfrm>
            <a:off x="8399462" y="1368495"/>
            <a:ext cx="3587115" cy="1718945"/>
          </a:xfrm>
          <a:prstGeom prst="rect">
            <a:avLst/>
          </a:prstGeom>
        </p:spPr>
      </p:pic>
      <p:pic>
        <p:nvPicPr>
          <p:cNvPr id="6" name="we143.jpg" descr="id:2147489267;FounderCES"/>
          <p:cNvPicPr/>
          <p:nvPr/>
        </p:nvPicPr>
        <p:blipFill>
          <a:blip r:embed="rId4"/>
          <a:stretch>
            <a:fillRect/>
          </a:stretch>
        </p:blipFill>
        <p:spPr>
          <a:xfrm>
            <a:off x="3430910" y="3307850"/>
            <a:ext cx="3415030" cy="1711325"/>
          </a:xfrm>
          <a:prstGeom prst="rect">
            <a:avLst/>
          </a:prstGeom>
        </p:spPr>
      </p:pic>
      <p:pic>
        <p:nvPicPr>
          <p:cNvPr id="7" name="we144.jpg" descr="id:2147489274;FounderCES"/>
          <p:cNvPicPr/>
          <p:nvPr/>
        </p:nvPicPr>
        <p:blipFill>
          <a:blip r:embed="rId5"/>
          <a:stretch>
            <a:fillRect/>
          </a:stretch>
        </p:blipFill>
        <p:spPr>
          <a:xfrm>
            <a:off x="8412442" y="3299987"/>
            <a:ext cx="3408680" cy="1718945"/>
          </a:xfrm>
          <a:prstGeom prst="rect">
            <a:avLst/>
          </a:prstGeom>
        </p:spPr>
      </p:pic>
      <p:sp>
        <p:nvSpPr>
          <p:cNvPr id="8" name="矩形 7"/>
          <p:cNvSpPr/>
          <p:nvPr/>
        </p:nvSpPr>
        <p:spPr>
          <a:xfrm>
            <a:off x="622598" y="5068092"/>
            <a:ext cx="9073008"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polar bears</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北极熊</a:t>
            </a:r>
            <a:r>
              <a:rPr lang="en-US" altLang="zh-CN" dirty="0">
                <a:cs typeface="Times New Roman" panose="02020603050405020304" pitchFamily="18" charset="0"/>
              </a:rPr>
              <a:t>”</a:t>
            </a:r>
            <a:r>
              <a:rPr lang="zh-CN" altLang="zh-CN" dirty="0">
                <a:cs typeface="Times New Roman" panose="02020603050405020304" pitchFamily="18" charset="0"/>
              </a:rPr>
              <a:t>，生活在加拿大。故选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9" name="文本框 8"/>
          <p:cNvSpPr txBox="1"/>
          <p:nvPr/>
        </p:nvSpPr>
        <p:spPr>
          <a:xfrm>
            <a:off x="957000" y="86235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488993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31654"/>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看图填空。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根据图片和句子提示，完成下列对话，每空一词。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usually do on Saturdays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usually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45.jpg" descr="id:2147489281;FounderCES"/>
          <p:cNvPicPr/>
          <p:nvPr/>
        </p:nvPicPr>
        <p:blipFill>
          <a:blip r:embed="rId2"/>
          <a:stretch>
            <a:fillRect/>
          </a:stretch>
        </p:blipFill>
        <p:spPr>
          <a:xfrm>
            <a:off x="6743278" y="2780928"/>
            <a:ext cx="2245360" cy="1724660"/>
          </a:xfrm>
          <a:prstGeom prst="rect">
            <a:avLst/>
          </a:prstGeom>
        </p:spPr>
      </p:pic>
      <p:sp>
        <p:nvSpPr>
          <p:cNvPr id="4" name="矩形 3"/>
          <p:cNvSpPr/>
          <p:nvPr/>
        </p:nvSpPr>
        <p:spPr>
          <a:xfrm>
            <a:off x="2477714" y="2147876"/>
            <a:ext cx="564578" cy="523220"/>
          </a:xfrm>
          <a:prstGeom prst="rect">
            <a:avLst/>
          </a:prstGeom>
        </p:spPr>
        <p:txBody>
          <a:bodyPr wrap="none">
            <a:spAutoFit/>
          </a:bodyPr>
          <a:lstStyle/>
          <a:p>
            <a:r>
              <a:rPr lang="en-US" altLang="zh-CN" dirty="0"/>
              <a:t>do</a:t>
            </a:r>
            <a:endParaRPr lang="zh-CN" altLang="en-US" dirty="0"/>
          </a:p>
        </p:txBody>
      </p:sp>
      <p:sp>
        <p:nvSpPr>
          <p:cNvPr id="5" name="文本框 4"/>
          <p:cNvSpPr txBox="1"/>
          <p:nvPr/>
        </p:nvSpPr>
        <p:spPr>
          <a:xfrm>
            <a:off x="3231978" y="3276438"/>
            <a:ext cx="1391728" cy="523220"/>
          </a:xfrm>
          <a:prstGeom prst="rect">
            <a:avLst/>
          </a:prstGeom>
          <a:noFill/>
        </p:spPr>
        <p:txBody>
          <a:bodyPr wrap="none" rtlCol="0">
            <a:spAutoFit/>
          </a:bodyPr>
          <a:lstStyle/>
          <a:p>
            <a:pPr algn="ctr"/>
            <a:r>
              <a:rPr lang="en-US" altLang="zh-CN" dirty="0"/>
              <a:t>fly kites</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960214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you play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Bing, what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uncle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is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nice food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46.jpg" descr="id:2147489288;FounderCES"/>
          <p:cNvPicPr/>
          <p:nvPr/>
        </p:nvPicPr>
        <p:blipFill>
          <a:blip r:embed="rId2"/>
          <a:stretch>
            <a:fillRect/>
          </a:stretch>
        </p:blipFill>
        <p:spPr>
          <a:xfrm>
            <a:off x="4295006" y="1484784"/>
            <a:ext cx="2075815" cy="1718945"/>
          </a:xfrm>
          <a:prstGeom prst="rect">
            <a:avLst/>
          </a:prstGeom>
        </p:spPr>
      </p:pic>
      <p:pic>
        <p:nvPicPr>
          <p:cNvPr id="4" name="we147.jpg" descr="id:2147489295;FounderCES"/>
          <p:cNvPicPr/>
          <p:nvPr/>
        </p:nvPicPr>
        <p:blipFill>
          <a:blip r:embed="rId3"/>
          <a:stretch>
            <a:fillRect/>
          </a:stretch>
        </p:blipFill>
        <p:spPr>
          <a:xfrm>
            <a:off x="7823398" y="3933056"/>
            <a:ext cx="1813560" cy="1718945"/>
          </a:xfrm>
          <a:prstGeom prst="rect">
            <a:avLst/>
          </a:prstGeom>
        </p:spPr>
      </p:pic>
      <p:sp>
        <p:nvSpPr>
          <p:cNvPr id="5" name="矩形 4"/>
          <p:cNvSpPr/>
          <p:nvPr/>
        </p:nvSpPr>
        <p:spPr>
          <a:xfrm>
            <a:off x="3574926" y="847727"/>
            <a:ext cx="1951175" cy="523220"/>
          </a:xfrm>
          <a:prstGeom prst="rect">
            <a:avLst/>
          </a:prstGeom>
        </p:spPr>
        <p:txBody>
          <a:bodyPr wrap="none">
            <a:spAutoFit/>
          </a:bodyPr>
          <a:lstStyle/>
          <a:p>
            <a:r>
              <a:rPr lang="en-US" altLang="zh-CN" dirty="0"/>
              <a:t>table tennis</a:t>
            </a:r>
            <a:endParaRPr lang="zh-CN" altLang="en-US" dirty="0"/>
          </a:p>
        </p:txBody>
      </p:sp>
      <p:sp>
        <p:nvSpPr>
          <p:cNvPr id="6" name="文本框 5"/>
          <p:cNvSpPr txBox="1"/>
          <p:nvPr/>
        </p:nvSpPr>
        <p:spPr>
          <a:xfrm>
            <a:off x="2342244" y="2035210"/>
            <a:ext cx="963725" cy="523220"/>
          </a:xfrm>
          <a:prstGeom prst="rect">
            <a:avLst/>
          </a:prstGeom>
          <a:noFill/>
        </p:spPr>
        <p:txBody>
          <a:bodyPr wrap="none" rtlCol="0">
            <a:spAutoFit/>
          </a:bodyPr>
          <a:lstStyle/>
          <a:p>
            <a:pPr algn="ctr"/>
            <a:r>
              <a:rPr lang="en-US" altLang="zh-CN" dirty="0"/>
              <a:t>can’t</a:t>
            </a:r>
            <a:endParaRPr lang="zh-CN" altLang="en-US" sz="2800" b="1" kern="100" dirty="0">
              <a:solidFill>
                <a:srgbClr val="FF0000"/>
              </a:solidFill>
              <a:cs typeface="Times New Roman" panose="02020603050405020304" pitchFamily="18" charset="0"/>
            </a:endParaRPr>
          </a:p>
        </p:txBody>
      </p:sp>
      <p:sp>
        <p:nvSpPr>
          <p:cNvPr id="7" name="矩形 6"/>
          <p:cNvSpPr/>
          <p:nvPr/>
        </p:nvSpPr>
        <p:spPr>
          <a:xfrm>
            <a:off x="4260822" y="3236968"/>
            <a:ext cx="862737" cy="523220"/>
          </a:xfrm>
          <a:prstGeom prst="rect">
            <a:avLst/>
          </a:prstGeom>
        </p:spPr>
        <p:txBody>
          <a:bodyPr wrap="none">
            <a:spAutoFit/>
          </a:bodyPr>
          <a:lstStyle/>
          <a:p>
            <a:r>
              <a:rPr lang="en-US" altLang="zh-CN" dirty="0"/>
              <a:t>does</a:t>
            </a:r>
            <a:endParaRPr lang="zh-CN" altLang="en-US" dirty="0"/>
          </a:p>
        </p:txBody>
      </p:sp>
      <p:sp>
        <p:nvSpPr>
          <p:cNvPr id="8" name="矩形 7"/>
          <p:cNvSpPr/>
          <p:nvPr/>
        </p:nvSpPr>
        <p:spPr>
          <a:xfrm>
            <a:off x="6815286" y="3244569"/>
            <a:ext cx="564578" cy="523220"/>
          </a:xfrm>
          <a:prstGeom prst="rect">
            <a:avLst/>
          </a:prstGeom>
        </p:spPr>
        <p:txBody>
          <a:bodyPr wrap="none">
            <a:spAutoFit/>
          </a:bodyPr>
          <a:lstStyle/>
          <a:p>
            <a:r>
              <a:rPr lang="en-US" altLang="zh-CN" dirty="0"/>
              <a:t>do</a:t>
            </a:r>
            <a:endParaRPr lang="zh-CN" altLang="en-US" dirty="0"/>
          </a:p>
        </p:txBody>
      </p:sp>
      <p:sp>
        <p:nvSpPr>
          <p:cNvPr id="9" name="矩形 8"/>
          <p:cNvSpPr/>
          <p:nvPr/>
        </p:nvSpPr>
        <p:spPr>
          <a:xfrm>
            <a:off x="2710830" y="4696917"/>
            <a:ext cx="902811" cy="523220"/>
          </a:xfrm>
          <a:prstGeom prst="rect">
            <a:avLst/>
          </a:prstGeom>
        </p:spPr>
        <p:txBody>
          <a:bodyPr wrap="none">
            <a:spAutoFit/>
          </a:bodyPr>
          <a:lstStyle/>
          <a:p>
            <a:r>
              <a:rPr lang="en-US" altLang="zh-CN" dirty="0"/>
              <a:t>cook</a:t>
            </a:r>
            <a:endParaRPr lang="zh-CN" altLang="en-US" dirty="0"/>
          </a:p>
        </p:txBody>
      </p:sp>
      <p:sp>
        <p:nvSpPr>
          <p:cNvPr id="10" name="矩形 9"/>
          <p:cNvSpPr/>
          <p:nvPr/>
        </p:nvSpPr>
        <p:spPr>
          <a:xfrm>
            <a:off x="4485415" y="4702280"/>
            <a:ext cx="1042273" cy="523220"/>
          </a:xfrm>
          <a:prstGeom prst="rect">
            <a:avLst/>
          </a:prstGeom>
        </p:spPr>
        <p:txBody>
          <a:bodyPr wrap="none">
            <a:spAutoFit/>
          </a:bodyPr>
          <a:lstStyle/>
          <a:p>
            <a:r>
              <a:rPr lang="en-US" altLang="zh-CN" dirty="0"/>
              <a:t>cooks</a:t>
            </a:r>
            <a:endParaRPr lang="zh-CN" altLang="en-US" dirty="0"/>
          </a:p>
        </p:txBody>
      </p:sp>
    </p:spTree>
    <p:extLst>
      <p:ext uri="{BB962C8B-B14F-4D97-AF65-F5344CB8AC3E}">
        <p14:creationId xmlns:p14="http://schemas.microsoft.com/office/powerpoint/2010/main" val="3033645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词汇检测。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用括号中所给单词的适当形式填空。（</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sad because she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have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any nice clothes or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send this email first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many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library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there in your city?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55600"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one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rabbit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four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430476" y="2122238"/>
            <a:ext cx="2111475" cy="523220"/>
          </a:xfrm>
          <a:prstGeom prst="rect">
            <a:avLst/>
          </a:prstGeom>
        </p:spPr>
        <p:txBody>
          <a:bodyPr wrap="none">
            <a:spAutoFit/>
          </a:bodyPr>
          <a:lstStyle/>
          <a:p>
            <a:r>
              <a:rPr lang="en-US" altLang="zh-CN" dirty="0"/>
              <a:t>doesn’t have</a:t>
            </a:r>
            <a:endParaRPr lang="zh-CN" altLang="en-US" dirty="0"/>
          </a:p>
        </p:txBody>
      </p:sp>
      <p:sp>
        <p:nvSpPr>
          <p:cNvPr id="4" name="文本框 3"/>
          <p:cNvSpPr txBox="1"/>
          <p:nvPr/>
        </p:nvSpPr>
        <p:spPr>
          <a:xfrm>
            <a:off x="1469602" y="3429000"/>
            <a:ext cx="643125" cy="523220"/>
          </a:xfrm>
          <a:prstGeom prst="rect">
            <a:avLst/>
          </a:prstGeom>
          <a:noFill/>
        </p:spPr>
        <p:txBody>
          <a:bodyPr wrap="none" rtlCol="0">
            <a:spAutoFit/>
          </a:bodyPr>
          <a:lstStyle/>
          <a:p>
            <a:pPr algn="ctr"/>
            <a:r>
              <a:rPr lang="en-US" altLang="zh-CN" dirty="0"/>
              <a:t>me</a:t>
            </a:r>
            <a:endParaRPr lang="zh-CN" altLang="en-US" sz="2800" b="1" kern="100" dirty="0">
              <a:solidFill>
                <a:srgbClr val="FF0000"/>
              </a:solidFill>
              <a:cs typeface="Times New Roman" panose="02020603050405020304" pitchFamily="18" charset="0"/>
            </a:endParaRPr>
          </a:p>
        </p:txBody>
      </p:sp>
      <p:sp>
        <p:nvSpPr>
          <p:cNvPr id="5" name="矩形 4"/>
          <p:cNvSpPr/>
          <p:nvPr/>
        </p:nvSpPr>
        <p:spPr>
          <a:xfrm>
            <a:off x="2951715" y="4065668"/>
            <a:ext cx="1478290" cy="523220"/>
          </a:xfrm>
          <a:prstGeom prst="rect">
            <a:avLst/>
          </a:prstGeom>
        </p:spPr>
        <p:txBody>
          <a:bodyPr wrap="none">
            <a:spAutoFit/>
          </a:bodyPr>
          <a:lstStyle/>
          <a:p>
            <a:r>
              <a:rPr lang="en-US" altLang="zh-CN" dirty="0"/>
              <a:t>libraries</a:t>
            </a:r>
            <a:endParaRPr lang="zh-CN" altLang="en-US" dirty="0"/>
          </a:p>
        </p:txBody>
      </p:sp>
      <p:sp>
        <p:nvSpPr>
          <p:cNvPr id="6" name="矩形 5"/>
          <p:cNvSpPr/>
          <p:nvPr/>
        </p:nvSpPr>
        <p:spPr>
          <a:xfrm>
            <a:off x="2206774" y="4725144"/>
            <a:ext cx="423514" cy="523220"/>
          </a:xfrm>
          <a:prstGeom prst="rect">
            <a:avLst/>
          </a:prstGeom>
        </p:spPr>
        <p:txBody>
          <a:bodyPr wrap="none">
            <a:spAutoFit/>
          </a:bodyPr>
          <a:lstStyle/>
          <a:p>
            <a:r>
              <a:rPr lang="en-US" altLang="zh-CN" dirty="0"/>
              <a:t>is</a:t>
            </a:r>
            <a:endParaRPr lang="zh-CN" altLang="en-US" dirty="0"/>
          </a:p>
        </p:txBody>
      </p:sp>
      <p:sp>
        <p:nvSpPr>
          <p:cNvPr id="7" name="矩形 6"/>
          <p:cNvSpPr/>
          <p:nvPr/>
        </p:nvSpPr>
        <p:spPr>
          <a:xfrm>
            <a:off x="2427869" y="5341483"/>
            <a:ext cx="704039" cy="523220"/>
          </a:xfrm>
          <a:prstGeom prst="rect">
            <a:avLst/>
          </a:prstGeom>
        </p:spPr>
        <p:txBody>
          <a:bodyPr wrap="none">
            <a:spAutoFit/>
          </a:bodyPr>
          <a:lstStyle/>
          <a:p>
            <a:r>
              <a:rPr lang="en-US" altLang="zh-CN" dirty="0"/>
              <a:t>has</a:t>
            </a:r>
            <a:endParaRPr lang="zh-CN" altLang="en-US" dirty="0"/>
          </a:p>
        </p:txBody>
      </p:sp>
      <p:sp>
        <p:nvSpPr>
          <p:cNvPr id="8" name="矩形 7"/>
          <p:cNvSpPr/>
          <p:nvPr/>
        </p:nvSpPr>
        <p:spPr>
          <a:xfrm>
            <a:off x="5447134" y="5290590"/>
            <a:ext cx="761747" cy="523220"/>
          </a:xfrm>
          <a:prstGeom prst="rect">
            <a:avLst/>
          </a:prstGeom>
        </p:spPr>
        <p:txBody>
          <a:bodyPr wrap="none">
            <a:spAutoFit/>
          </a:bodyPr>
          <a:lstStyle/>
          <a:p>
            <a:r>
              <a:rPr lang="en-US" altLang="zh-CN" dirty="0"/>
              <a:t>legs</a:t>
            </a:r>
            <a:endParaRPr lang="zh-CN" altLang="en-US" dirty="0"/>
          </a:p>
        </p:txBody>
      </p:sp>
    </p:spTree>
    <p:extLst>
      <p:ext uri="{BB962C8B-B14F-4D97-AF65-F5344CB8AC3E}">
        <p14:creationId xmlns:p14="http://schemas.microsoft.com/office/powerpoint/2010/main" val="4286029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an art room on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floor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 well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2474697" y="836712"/>
            <a:ext cx="1242649" cy="523220"/>
          </a:xfrm>
          <a:prstGeom prst="rect">
            <a:avLst/>
          </a:prstGeom>
          <a:noFill/>
        </p:spPr>
        <p:txBody>
          <a:bodyPr wrap="none" rtlCol="0">
            <a:spAutoFit/>
          </a:bodyPr>
          <a:lstStyle/>
          <a:p>
            <a:pPr algn="ctr"/>
            <a:r>
              <a:rPr lang="en-US" altLang="zh-CN" dirty="0"/>
              <a:t>studies</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4861381" y="1520536"/>
            <a:ext cx="1221809" cy="523220"/>
          </a:xfrm>
          <a:prstGeom prst="rect">
            <a:avLst/>
          </a:prstGeom>
          <a:noFill/>
        </p:spPr>
        <p:txBody>
          <a:bodyPr wrap="none" rtlCol="0">
            <a:spAutoFit/>
          </a:bodyPr>
          <a:lstStyle/>
          <a:p>
            <a:pPr algn="ctr"/>
            <a:r>
              <a:rPr lang="en-US" altLang="zh-CN" dirty="0"/>
              <a:t>second</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1724161" y="2090126"/>
            <a:ext cx="1303562" cy="523220"/>
          </a:xfrm>
          <a:prstGeom prst="rect">
            <a:avLst/>
          </a:prstGeom>
          <a:noFill/>
        </p:spPr>
        <p:txBody>
          <a:bodyPr wrap="none" rtlCol="0">
            <a:spAutoFit/>
          </a:bodyPr>
          <a:lstStyle/>
          <a:p>
            <a:pPr algn="ctr"/>
            <a:r>
              <a:rPr lang="en-US" altLang="zh-CN" dirty="0"/>
              <a:t>skating</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4367014" y="2134424"/>
            <a:ext cx="982961" cy="523220"/>
          </a:xfrm>
          <a:prstGeom prst="rect">
            <a:avLst/>
          </a:prstGeom>
          <a:noFill/>
        </p:spPr>
        <p:txBody>
          <a:bodyPr wrap="none" rtlCol="0">
            <a:spAutoFit/>
          </a:bodyPr>
          <a:lstStyle/>
          <a:p>
            <a:pPr algn="ctr"/>
            <a:r>
              <a:rPr lang="en-US" altLang="zh-CN" dirty="0"/>
              <a:t>skate</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246822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根据句子意思及首字母提示完成句子。（</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hobby is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r</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I have many books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am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—Here is some water for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Today is Saturday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Sunday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teach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 Hai and Su Yang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dancing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926854" y="1438414"/>
            <a:ext cx="1202573" cy="523220"/>
          </a:xfrm>
          <a:prstGeom prst="rect">
            <a:avLst/>
          </a:prstGeom>
        </p:spPr>
        <p:txBody>
          <a:bodyPr wrap="none">
            <a:spAutoFit/>
          </a:bodyPr>
          <a:lstStyle/>
          <a:p>
            <a:r>
              <a:rPr lang="en-US" altLang="zh-CN" dirty="0" err="1"/>
              <a:t>eading</a:t>
            </a:r>
            <a:endParaRPr lang="zh-CN" altLang="en-US" dirty="0"/>
          </a:p>
        </p:txBody>
      </p:sp>
      <p:sp>
        <p:nvSpPr>
          <p:cNvPr id="4" name="矩形 3"/>
          <p:cNvSpPr/>
          <p:nvPr/>
        </p:nvSpPr>
        <p:spPr>
          <a:xfrm>
            <a:off x="2062758" y="2101186"/>
            <a:ext cx="1082348" cy="523220"/>
          </a:xfrm>
          <a:prstGeom prst="rect">
            <a:avLst/>
          </a:prstGeom>
        </p:spPr>
        <p:txBody>
          <a:bodyPr wrap="none">
            <a:spAutoFit/>
          </a:bodyPr>
          <a:lstStyle/>
          <a:p>
            <a:r>
              <a:rPr lang="en-US" altLang="zh-CN" dirty="0" err="1"/>
              <a:t>hirsty</a:t>
            </a:r>
            <a:endParaRPr lang="zh-CN" altLang="en-US" dirty="0"/>
          </a:p>
        </p:txBody>
      </p:sp>
      <p:sp>
        <p:nvSpPr>
          <p:cNvPr id="5" name="矩形 4"/>
          <p:cNvSpPr/>
          <p:nvPr/>
        </p:nvSpPr>
        <p:spPr>
          <a:xfrm>
            <a:off x="5582604" y="2772382"/>
            <a:ext cx="1593641" cy="523220"/>
          </a:xfrm>
          <a:prstGeom prst="rect">
            <a:avLst/>
          </a:prstGeom>
        </p:spPr>
        <p:txBody>
          <a:bodyPr wrap="none">
            <a:spAutoFit/>
          </a:bodyPr>
          <a:lstStyle/>
          <a:p>
            <a:r>
              <a:rPr lang="en-US" altLang="zh-CN" dirty="0" err="1"/>
              <a:t>omorrow</a:t>
            </a:r>
            <a:endParaRPr lang="zh-CN" altLang="en-US" dirty="0"/>
          </a:p>
        </p:txBody>
      </p:sp>
      <p:sp>
        <p:nvSpPr>
          <p:cNvPr id="6" name="矩形 5"/>
          <p:cNvSpPr/>
          <p:nvPr/>
        </p:nvSpPr>
        <p:spPr>
          <a:xfrm>
            <a:off x="2065721" y="3382630"/>
            <a:ext cx="861133" cy="523220"/>
          </a:xfrm>
          <a:prstGeom prst="rect">
            <a:avLst/>
          </a:prstGeom>
        </p:spPr>
        <p:txBody>
          <a:bodyPr wrap="none">
            <a:spAutoFit/>
          </a:bodyPr>
          <a:lstStyle/>
          <a:p>
            <a:r>
              <a:rPr lang="en-US" altLang="zh-CN" dirty="0" err="1"/>
              <a:t>orry</a:t>
            </a:r>
            <a:endParaRPr lang="zh-CN" altLang="en-US" dirty="0"/>
          </a:p>
        </p:txBody>
      </p:sp>
      <p:sp>
        <p:nvSpPr>
          <p:cNvPr id="7" name="矩形 6"/>
          <p:cNvSpPr/>
          <p:nvPr/>
        </p:nvSpPr>
        <p:spPr>
          <a:xfrm>
            <a:off x="3972790" y="4068526"/>
            <a:ext cx="684803" cy="523220"/>
          </a:xfrm>
          <a:prstGeom prst="rect">
            <a:avLst/>
          </a:prstGeom>
        </p:spPr>
        <p:txBody>
          <a:bodyPr wrap="none">
            <a:spAutoFit/>
          </a:bodyPr>
          <a:lstStyle/>
          <a:p>
            <a:r>
              <a:rPr lang="en-US" altLang="zh-CN" dirty="0" err="1"/>
              <a:t>oth</a:t>
            </a:r>
            <a:endParaRPr lang="zh-CN" altLang="en-US" dirty="0"/>
          </a:p>
        </p:txBody>
      </p:sp>
    </p:spTree>
    <p:extLst>
      <p:ext uri="{BB962C8B-B14F-4D97-AF65-F5344CB8AC3E}">
        <p14:creationId xmlns:p14="http://schemas.microsoft.com/office/powerpoint/2010/main" val="2243788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根据中文提示，完成下列句子。（</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我有两条鱼。一条是红色的，另一条是黑色的。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red, and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black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Billy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太胖了。他不能从那扇门出来。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 pos="11688445" algn="r"/>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Billy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door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54646" y="2141402"/>
            <a:ext cx="2201244" cy="523220"/>
          </a:xfrm>
          <a:prstGeom prst="rect">
            <a:avLst/>
          </a:prstGeom>
        </p:spPr>
        <p:txBody>
          <a:bodyPr wrap="none">
            <a:spAutoFit/>
          </a:bodyPr>
          <a:lstStyle/>
          <a:p>
            <a:r>
              <a:rPr lang="en-US" altLang="zh-CN" dirty="0"/>
              <a:t>have two fish</a:t>
            </a:r>
            <a:endParaRPr lang="zh-CN" altLang="en-US" dirty="0"/>
          </a:p>
        </p:txBody>
      </p:sp>
      <p:sp>
        <p:nvSpPr>
          <p:cNvPr id="4" name="矩形 3"/>
          <p:cNvSpPr/>
          <p:nvPr/>
        </p:nvSpPr>
        <p:spPr>
          <a:xfrm>
            <a:off x="3408883" y="2141402"/>
            <a:ext cx="822661" cy="523220"/>
          </a:xfrm>
          <a:prstGeom prst="rect">
            <a:avLst/>
          </a:prstGeom>
        </p:spPr>
        <p:txBody>
          <a:bodyPr wrap="none">
            <a:spAutoFit/>
          </a:bodyPr>
          <a:lstStyle/>
          <a:p>
            <a:r>
              <a:rPr lang="en-US" altLang="zh-CN" dirty="0"/>
              <a:t>One</a:t>
            </a:r>
            <a:endParaRPr lang="zh-CN" altLang="en-US" dirty="0"/>
          </a:p>
        </p:txBody>
      </p:sp>
      <p:sp>
        <p:nvSpPr>
          <p:cNvPr id="5" name="矩形 4"/>
          <p:cNvSpPr/>
          <p:nvPr/>
        </p:nvSpPr>
        <p:spPr>
          <a:xfrm>
            <a:off x="5735166" y="2141402"/>
            <a:ext cx="1571264" cy="523220"/>
          </a:xfrm>
          <a:prstGeom prst="rect">
            <a:avLst/>
          </a:prstGeom>
        </p:spPr>
        <p:txBody>
          <a:bodyPr wrap="none">
            <a:spAutoFit/>
          </a:bodyPr>
          <a:lstStyle/>
          <a:p>
            <a:r>
              <a:rPr lang="en-US" altLang="zh-CN" dirty="0"/>
              <a:t>the other</a:t>
            </a:r>
            <a:endParaRPr lang="zh-CN" altLang="en-US" dirty="0"/>
          </a:p>
        </p:txBody>
      </p:sp>
      <p:sp>
        <p:nvSpPr>
          <p:cNvPr id="6" name="矩形 5"/>
          <p:cNvSpPr/>
          <p:nvPr/>
        </p:nvSpPr>
        <p:spPr>
          <a:xfrm>
            <a:off x="1990750" y="3429000"/>
            <a:ext cx="1173719" cy="523220"/>
          </a:xfrm>
          <a:prstGeom prst="rect">
            <a:avLst/>
          </a:prstGeom>
        </p:spPr>
        <p:txBody>
          <a:bodyPr wrap="none">
            <a:spAutoFit/>
          </a:bodyPr>
          <a:lstStyle/>
          <a:p>
            <a:r>
              <a:rPr lang="en-US" altLang="zh-CN" dirty="0"/>
              <a:t>too fat</a:t>
            </a:r>
            <a:endParaRPr lang="zh-CN" altLang="en-US" dirty="0"/>
          </a:p>
        </p:txBody>
      </p:sp>
      <p:sp>
        <p:nvSpPr>
          <p:cNvPr id="7" name="矩形 6"/>
          <p:cNvSpPr/>
          <p:nvPr/>
        </p:nvSpPr>
        <p:spPr>
          <a:xfrm>
            <a:off x="3820213" y="3372810"/>
            <a:ext cx="2101857" cy="523220"/>
          </a:xfrm>
          <a:prstGeom prst="rect">
            <a:avLst/>
          </a:prstGeom>
        </p:spPr>
        <p:txBody>
          <a:bodyPr wrap="none">
            <a:spAutoFit/>
          </a:bodyPr>
          <a:lstStyle/>
          <a:p>
            <a:r>
              <a:rPr lang="en-US" altLang="zh-CN" dirty="0"/>
              <a:t>can’t get out</a:t>
            </a:r>
            <a:endParaRPr lang="zh-CN" altLang="en-US" dirty="0"/>
          </a:p>
        </p:txBody>
      </p:sp>
      <p:sp>
        <p:nvSpPr>
          <p:cNvPr id="8" name="内容占位符 1"/>
          <p:cNvSpPr txBox="1">
            <a:spLocks/>
          </p:cNvSpPr>
          <p:nvPr/>
        </p:nvSpPr>
        <p:spPr bwMode="auto">
          <a:xfrm>
            <a:off x="360854" y="3933056"/>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他总是在晚饭前看书。</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1486694" y="4641244"/>
            <a:ext cx="3130922" cy="523220"/>
          </a:xfrm>
          <a:prstGeom prst="rect">
            <a:avLst/>
          </a:prstGeom>
        </p:spPr>
        <p:txBody>
          <a:bodyPr wrap="none">
            <a:spAutoFit/>
          </a:bodyPr>
          <a:lstStyle/>
          <a:p>
            <a:r>
              <a:rPr lang="en-US" altLang="zh-CN" dirty="0"/>
              <a:t>always reads books</a:t>
            </a:r>
            <a:endParaRPr lang="zh-CN" altLang="en-US" dirty="0"/>
          </a:p>
        </p:txBody>
      </p:sp>
      <p:sp>
        <p:nvSpPr>
          <p:cNvPr id="10" name="矩形 9"/>
          <p:cNvSpPr/>
          <p:nvPr/>
        </p:nvSpPr>
        <p:spPr>
          <a:xfrm>
            <a:off x="5684721" y="4688888"/>
            <a:ext cx="1202573" cy="523220"/>
          </a:xfrm>
          <a:prstGeom prst="rect">
            <a:avLst/>
          </a:prstGeom>
        </p:spPr>
        <p:txBody>
          <a:bodyPr wrap="none">
            <a:spAutoFit/>
          </a:bodyPr>
          <a:lstStyle/>
          <a:p>
            <a:r>
              <a:rPr lang="en-US" altLang="zh-CN" dirty="0"/>
              <a:t>dinner</a:t>
            </a:r>
            <a:endParaRPr lang="zh-CN" altLang="en-US" dirty="0"/>
          </a:p>
        </p:txBody>
      </p:sp>
    </p:spTree>
    <p:extLst>
      <p:ext uri="{BB962C8B-B14F-4D97-AF65-F5344CB8AC3E}">
        <p14:creationId xmlns:p14="http://schemas.microsoft.com/office/powerpoint/2010/main" val="3086569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听选应答。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听录音，根据所听内容，选出最佳应答。每个句子读两遍。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likes flowers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waters flowers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is a farmer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05346" y="3212976"/>
            <a:ext cx="4192110"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does his father do</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内容占位符 1"/>
          <p:cNvSpPr txBox="1">
            <a:spLocks/>
          </p:cNvSpPr>
          <p:nvPr/>
        </p:nvSpPr>
        <p:spPr bwMode="auto">
          <a:xfrm>
            <a:off x="360854" y="3857497"/>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879600"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likes running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likes PE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eaLnBrk="1" hangingPunct="0">
              <a:spcAft>
                <a:spcPts val="0"/>
              </a:spcAft>
              <a:tabLst>
                <a:tab pos="539750" algn="l"/>
                <a:tab pos="630238" algn="l"/>
                <a:tab pos="1879600"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good at PE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24200" y="5013176"/>
            <a:ext cx="4735592"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subjects does she like</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929630" y="213285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65546" y="395164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427121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医生在医院里帮助病人。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in the hospital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我喜欢和我的朋友们在放学后聊天。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my friends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47168" y="1503444"/>
            <a:ext cx="1380506" cy="523220"/>
          </a:xfrm>
          <a:prstGeom prst="rect">
            <a:avLst/>
          </a:prstGeom>
        </p:spPr>
        <p:txBody>
          <a:bodyPr wrap="none">
            <a:spAutoFit/>
          </a:bodyPr>
          <a:lstStyle/>
          <a:p>
            <a:r>
              <a:rPr lang="en-US" altLang="zh-CN" dirty="0"/>
              <a:t>Doctors</a:t>
            </a:r>
            <a:endParaRPr lang="zh-CN" altLang="en-US" dirty="0"/>
          </a:p>
        </p:txBody>
      </p:sp>
      <p:sp>
        <p:nvSpPr>
          <p:cNvPr id="5" name="矩形 4"/>
          <p:cNvSpPr/>
          <p:nvPr/>
        </p:nvSpPr>
        <p:spPr>
          <a:xfrm>
            <a:off x="3142878" y="1516652"/>
            <a:ext cx="782587" cy="523220"/>
          </a:xfrm>
          <a:prstGeom prst="rect">
            <a:avLst/>
          </a:prstGeom>
        </p:spPr>
        <p:txBody>
          <a:bodyPr wrap="none">
            <a:spAutoFit/>
          </a:bodyPr>
          <a:lstStyle/>
          <a:p>
            <a:r>
              <a:rPr lang="en-US" altLang="zh-CN" dirty="0"/>
              <a:t>sick</a:t>
            </a:r>
            <a:endParaRPr lang="zh-CN" altLang="en-US" dirty="0"/>
          </a:p>
        </p:txBody>
      </p:sp>
      <p:sp>
        <p:nvSpPr>
          <p:cNvPr id="6" name="矩形 5"/>
          <p:cNvSpPr/>
          <p:nvPr/>
        </p:nvSpPr>
        <p:spPr>
          <a:xfrm>
            <a:off x="1774726" y="2734558"/>
            <a:ext cx="1443024" cy="523220"/>
          </a:xfrm>
          <a:prstGeom prst="rect">
            <a:avLst/>
          </a:prstGeom>
        </p:spPr>
        <p:txBody>
          <a:bodyPr wrap="none">
            <a:spAutoFit/>
          </a:bodyPr>
          <a:lstStyle/>
          <a:p>
            <a:r>
              <a:rPr lang="en-US" altLang="zh-CN" dirty="0"/>
              <a:t>chatting</a:t>
            </a:r>
            <a:endParaRPr lang="zh-CN" altLang="en-US" dirty="0"/>
          </a:p>
        </p:txBody>
      </p:sp>
      <p:sp>
        <p:nvSpPr>
          <p:cNvPr id="7" name="矩形 6"/>
          <p:cNvSpPr/>
          <p:nvPr/>
        </p:nvSpPr>
        <p:spPr>
          <a:xfrm>
            <a:off x="5569894" y="2761764"/>
            <a:ext cx="1962332" cy="523220"/>
          </a:xfrm>
          <a:prstGeom prst="rect">
            <a:avLst/>
          </a:prstGeom>
        </p:spPr>
        <p:txBody>
          <a:bodyPr wrap="none">
            <a:spAutoFit/>
          </a:bodyPr>
          <a:lstStyle/>
          <a:p>
            <a:r>
              <a:rPr lang="en-US" altLang="zh-CN" dirty="0"/>
              <a:t>after school</a:t>
            </a:r>
            <a:endParaRPr lang="zh-CN" altLang="en-US" dirty="0"/>
          </a:p>
        </p:txBody>
      </p:sp>
    </p:spTree>
    <p:extLst>
      <p:ext uri="{BB962C8B-B14F-4D97-AF65-F5344CB8AC3E}">
        <p14:creationId xmlns:p14="http://schemas.microsoft.com/office/powerpoint/2010/main" val="3089200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信息还原。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选择合适的句子完成对话，将其序号填写在横线上，其中有两项为</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to make 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cake?</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need three apples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much butter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黄油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Next, cut up some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tomatoes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some gravy</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肉汁</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egg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Finally, put another piece of bread on the top</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to make an egg sandwich?</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406574" y="2780928"/>
            <a:ext cx="10225136" cy="3240360"/>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8580345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 to eat an egg sandwich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first put some butter on a piece of bread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Oh, about a spoon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the next?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_____</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many tomatoes?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6239222" y="898102"/>
            <a:ext cx="463588" cy="523220"/>
          </a:xfrm>
          <a:prstGeom prst="rect">
            <a:avLst/>
          </a:prstGeom>
          <a:noFill/>
        </p:spPr>
        <p:txBody>
          <a:bodyPr wrap="none" rtlCol="0">
            <a:spAutoFit/>
          </a:bodyPr>
          <a:lstStyle/>
          <a:p>
            <a:pPr algn="ctr"/>
            <a:r>
              <a:rPr lang="en-US" altLang="zh-CN" dirty="0"/>
              <a:t>G</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1774726" y="2196318"/>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1721718" y="4077072"/>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321608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one is enough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the tomato on the sandwich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put a fried egg on the sandwich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OK, that’s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forget the lettuce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the last step?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see 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think it’s delicious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2414252" y="2789474"/>
            <a:ext cx="423514" cy="523220"/>
          </a:xfrm>
          <a:prstGeom prst="rect">
            <a:avLst/>
          </a:prstGeom>
          <a:noFill/>
        </p:spPr>
        <p:txBody>
          <a:bodyPr wrap="none" rtlCol="0">
            <a:spAutoFit/>
          </a:bodyPr>
          <a:lstStyle/>
          <a:p>
            <a:pPr algn="ctr"/>
            <a:r>
              <a:rPr lang="en-US" altLang="zh-CN" dirty="0"/>
              <a:t>E</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1702718" y="4085618"/>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351016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 完形填空。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结合上下文，把正确的答案写在题前括号内。</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 is a Chinese boy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likes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football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weekends, he likes doing sports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football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friends in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 he goes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 he goes to the cinema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likes watching films, because they’re interesting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08255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playing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swimming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swim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swims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02084" y="84525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10630" y="148478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1001638" y="213285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65546" y="274674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29630" y="3429000"/>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21851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 阅读理解。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995943934"/>
              </p:ext>
            </p:extLst>
          </p:nvPr>
        </p:nvGraphicFramePr>
        <p:xfrm>
          <a:off x="360854" y="2049297"/>
          <a:ext cx="10971213" cy="4480560"/>
        </p:xfrm>
        <a:graphic>
          <a:graphicData uri="http://schemas.openxmlformats.org/drawingml/2006/table">
            <a:tbl>
              <a:tblPr firstRow="1" firstCol="1" bandRow="1"/>
              <a:tblGrid>
                <a:gridCol w="1341864">
                  <a:extLst>
                    <a:ext uri="{9D8B030D-6E8A-4147-A177-3AD203B41FA5}">
                      <a16:colId xmlns:a16="http://schemas.microsoft.com/office/drawing/2014/main" val="2433095811"/>
                    </a:ext>
                  </a:extLst>
                </a:gridCol>
                <a:gridCol w="1699356">
                  <a:extLst>
                    <a:ext uri="{9D8B030D-6E8A-4147-A177-3AD203B41FA5}">
                      <a16:colId xmlns:a16="http://schemas.microsoft.com/office/drawing/2014/main" val="628953121"/>
                    </a:ext>
                  </a:extLst>
                </a:gridCol>
                <a:gridCol w="2957839">
                  <a:extLst>
                    <a:ext uri="{9D8B030D-6E8A-4147-A177-3AD203B41FA5}">
                      <a16:colId xmlns:a16="http://schemas.microsoft.com/office/drawing/2014/main" val="2804231909"/>
                    </a:ext>
                  </a:extLst>
                </a:gridCol>
                <a:gridCol w="1606186">
                  <a:extLst>
                    <a:ext uri="{9D8B030D-6E8A-4147-A177-3AD203B41FA5}">
                      <a16:colId xmlns:a16="http://schemas.microsoft.com/office/drawing/2014/main" val="858594755"/>
                    </a:ext>
                  </a:extLst>
                </a:gridCol>
                <a:gridCol w="3365968">
                  <a:extLst>
                    <a:ext uri="{9D8B030D-6E8A-4147-A177-3AD203B41FA5}">
                      <a16:colId xmlns:a16="http://schemas.microsoft.com/office/drawing/2014/main" val="320572291"/>
                    </a:ext>
                  </a:extLst>
                </a:gridCol>
              </a:tblGrid>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Animal</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Quantity</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40385" algn="l"/>
                          <a:tab pos="630555" algn="l"/>
                          <a:tab pos="4410710" algn="l"/>
                          <a:tab pos="5130800" algn="l"/>
                          <a:tab pos="729107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数量</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Features</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特征</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Hobbies</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7862408"/>
                  </a:ext>
                </a:extLst>
              </a:tr>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black,</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eyes</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catching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mice</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抓老鼠</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eating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fish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6830779"/>
                  </a:ext>
                </a:extLst>
              </a:tr>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rabbit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short</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tail,</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ears</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running,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jumping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6491087"/>
                  </a:ext>
                </a:extLst>
              </a:tr>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nose,</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body</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swimming,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running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3508499"/>
                  </a:ext>
                </a:extLst>
              </a:tr>
              <a:tr h="0">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fish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wings,</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body</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swimming</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1511234"/>
                  </a:ext>
                </a:extLst>
              </a:tr>
            </a:tbl>
          </a:graphicData>
        </a:graphic>
      </p:graphicFrame>
    </p:spTree>
    <p:extLst>
      <p:ext uri="{BB962C8B-B14F-4D97-AF65-F5344CB8AC3E}">
        <p14:creationId xmlns:p14="http://schemas.microsoft.com/office/powerpoint/2010/main" val="17701299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根据表格内容，判断下列句子是否和表格信息相符，相符的写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不相符的写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have eight animal friends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dog and fish are all two years old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Rabbits and the dog all like running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cat is white and it can catch mice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fish all like swimming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57000" y="2141402"/>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74092" y="277238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74092" y="3403362"/>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74092" y="4047794"/>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74092" y="4699506"/>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125580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algn="ct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Dear Jack,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family and I are in New York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纽约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the new school, and the food here is great too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sister Betty and I go to school from Monday to Friday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US are friendly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teach us English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teach them Chinese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also talk about Chinese kung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中国功夫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425043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 like the stamp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邮票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know you like collecting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stamps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hope you will like 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Please write to me soon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 wishes,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082591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539750" algn="l"/>
                <a:tab pos="630238" algn="l"/>
                <a:tab pos="1879600"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too short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in my bedroom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fifty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44199" y="1988840"/>
            <a:ext cx="4674678"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Look</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How is my sweater</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内容占位符 1"/>
          <p:cNvSpPr txBox="1">
            <a:spLocks/>
          </p:cNvSpPr>
          <p:nvPr/>
        </p:nvSpPr>
        <p:spPr bwMode="auto">
          <a:xfrm>
            <a:off x="360854" y="2633361"/>
            <a:ext cx="11485848"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likes singing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plays the piano</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a teacher</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eaLnBrk="1" hangingPunct="0">
              <a:spcAft>
                <a:spcPts val="0"/>
              </a:spcAft>
              <a:tabLst>
                <a:tab pos="539750" algn="l"/>
                <a:tab pos="630238" algn="l"/>
                <a:tab pos="1793875"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does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has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she isn’t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63248" y="3919400"/>
            <a:ext cx="4836580"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does Nancy like doing</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550590" y="5712734"/>
            <a:ext cx="2768707"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Is she a doctor</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929630" y="83671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29630" y="272750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910630" y="456894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791053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阅读下面这封信，选择正确的答案，将其序号填入题前括号内。</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letter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Tom to Jack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Jack to Tom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China to New York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2044" y="3333413"/>
            <a:ext cx="1122410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根据信的开头</a:t>
            </a:r>
            <a:r>
              <a:rPr lang="en-US" altLang="zh-CN" dirty="0">
                <a:cs typeface="Times New Roman" panose="02020603050405020304" pitchFamily="18" charset="0"/>
              </a:rPr>
              <a:t>“Dear Jack,”</a:t>
            </a:r>
            <a:r>
              <a:rPr lang="zh-CN" altLang="zh-CN" dirty="0">
                <a:cs typeface="Times New Roman" panose="02020603050405020304" pitchFamily="18" charset="0"/>
              </a:rPr>
              <a:t>和结尾</a:t>
            </a:r>
            <a:r>
              <a:rPr lang="en-US" altLang="zh-CN" dirty="0">
                <a:cs typeface="Times New Roman" panose="02020603050405020304" pitchFamily="18" charset="0"/>
              </a:rPr>
              <a:t>“Best wishes, Tom”</a:t>
            </a:r>
            <a:r>
              <a:rPr lang="zh-CN" altLang="zh-CN" dirty="0">
                <a:cs typeface="Times New Roman" panose="02020603050405020304" pitchFamily="18" charset="0"/>
              </a:rPr>
              <a:t>可知这封信是</a:t>
            </a:r>
            <a:r>
              <a:rPr lang="en-US" altLang="zh-CN" dirty="0">
                <a:cs typeface="Times New Roman" panose="02020603050405020304" pitchFamily="18" charset="0"/>
              </a:rPr>
              <a:t>Tom</a:t>
            </a:r>
            <a:r>
              <a:rPr lang="zh-CN" altLang="zh-CN" dirty="0">
                <a:cs typeface="Times New Roman" panose="02020603050405020304" pitchFamily="18" charset="0"/>
              </a:rPr>
              <a:t>写给</a:t>
            </a:r>
            <a:r>
              <a:rPr lang="en-US" altLang="zh-CN" dirty="0">
                <a:cs typeface="Times New Roman" panose="02020603050405020304" pitchFamily="18" charset="0"/>
              </a:rPr>
              <a:t>Jack</a:t>
            </a:r>
            <a:r>
              <a:rPr lang="zh-CN" altLang="zh-CN" dirty="0">
                <a:cs typeface="Times New Roman" panose="02020603050405020304" pitchFamily="18" charset="0"/>
              </a:rPr>
              <a:t>的，故选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65546" y="148478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11628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785652"/>
          </a:xfrm>
        </p:spPr>
        <p:txBody>
          <a:bodyPr/>
          <a:lstStyle/>
          <a:p>
            <a:pPr hangingPunct="0">
              <a:spcAft>
                <a:spcPts val="0"/>
              </a:spcAft>
              <a:tabLst>
                <a:tab pos="539750" algn="l"/>
                <a:tab pos="630238" algn="l"/>
                <a:tab pos="1879600"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 and Betty go to school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Saturdays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day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Monday to Friday</a:t>
            </a: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 and his family live in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US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UK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China</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1951016"/>
            <a:ext cx="1122410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根据文中</a:t>
            </a:r>
            <a:r>
              <a:rPr lang="en-US" altLang="zh-CN" dirty="0">
                <a:cs typeface="Times New Roman" panose="02020603050405020304" pitchFamily="18" charset="0"/>
              </a:rPr>
              <a:t>“My sister Betty and I go to school from Monday to Friday.”</a:t>
            </a:r>
            <a:r>
              <a:rPr lang="zh-CN" altLang="zh-CN" dirty="0">
                <a:cs typeface="Times New Roman" panose="02020603050405020304" pitchFamily="18" charset="0"/>
              </a:rPr>
              <a:t>可知</a:t>
            </a:r>
            <a:r>
              <a:rPr lang="en-US" altLang="zh-CN" dirty="0">
                <a:cs typeface="Times New Roman" panose="02020603050405020304" pitchFamily="18" charset="0"/>
              </a:rPr>
              <a:t>Tom</a:t>
            </a:r>
            <a:r>
              <a:rPr lang="zh-CN" altLang="zh-CN" dirty="0">
                <a:cs typeface="Times New Roman" panose="02020603050405020304" pitchFamily="18" charset="0"/>
              </a:rPr>
              <a:t>和</a:t>
            </a:r>
            <a:r>
              <a:rPr lang="en-US" altLang="zh-CN" dirty="0">
                <a:cs typeface="Times New Roman" panose="02020603050405020304" pitchFamily="18" charset="0"/>
              </a:rPr>
              <a:t>Betty</a:t>
            </a:r>
            <a:r>
              <a:rPr lang="zh-CN" altLang="zh-CN" dirty="0">
                <a:cs typeface="Times New Roman" panose="02020603050405020304" pitchFamily="18" charset="0"/>
              </a:rPr>
              <a:t>从周一到周五去上学，故选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582215" y="4420269"/>
            <a:ext cx="11264487"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根据文中</a:t>
            </a:r>
            <a:r>
              <a:rPr lang="en-US" altLang="zh-CN" dirty="0">
                <a:cs typeface="Times New Roman" panose="02020603050405020304" pitchFamily="18" charset="0"/>
              </a:rPr>
              <a:t>“My family and I are in New York now.” </a:t>
            </a:r>
            <a:r>
              <a:rPr lang="zh-CN" altLang="zh-CN" dirty="0">
                <a:cs typeface="Times New Roman" panose="02020603050405020304" pitchFamily="18" charset="0"/>
              </a:rPr>
              <a:t>可知纽约在美国，所以</a:t>
            </a:r>
            <a:r>
              <a:rPr lang="en-US" altLang="zh-CN" dirty="0">
                <a:cs typeface="Times New Roman" panose="02020603050405020304" pitchFamily="18" charset="0"/>
              </a:rPr>
              <a:t>Tom</a:t>
            </a:r>
            <a:r>
              <a:rPr lang="zh-CN" altLang="zh-CN" dirty="0">
                <a:cs typeface="Times New Roman" panose="02020603050405020304" pitchFamily="18" charset="0"/>
              </a:rPr>
              <a:t>和他的家人现在住在美国，故选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44696" y="83671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9176" y="321297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108888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062651"/>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Jack’s hobby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writing letters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playing games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collecting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stamps</a:t>
            </a: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 likes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school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food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both A and B</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67682" y="2060848"/>
            <a:ext cx="11368120"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根据文中</a:t>
            </a:r>
            <a:r>
              <a:rPr lang="en-US" altLang="zh-CN" dirty="0">
                <a:cs typeface="Times New Roman" panose="02020603050405020304" pitchFamily="18" charset="0"/>
              </a:rPr>
              <a:t>“I know you like collecting stamps.” </a:t>
            </a:r>
            <a:r>
              <a:rPr lang="zh-CN" altLang="zh-CN" dirty="0">
                <a:cs typeface="Times New Roman" panose="02020603050405020304" pitchFamily="18" charset="0"/>
              </a:rPr>
              <a:t>可知</a:t>
            </a:r>
            <a:r>
              <a:rPr lang="en-US" altLang="zh-CN" dirty="0">
                <a:cs typeface="Times New Roman" panose="02020603050405020304" pitchFamily="18" charset="0"/>
              </a:rPr>
              <a:t>Jack</a:t>
            </a:r>
            <a:r>
              <a:rPr lang="zh-CN" altLang="zh-CN" dirty="0">
                <a:cs typeface="Times New Roman" panose="02020603050405020304" pitchFamily="18" charset="0"/>
              </a:rPr>
              <a:t>的爱好是集邮，故选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512149" y="4627498"/>
            <a:ext cx="11334553"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根据文中</a:t>
            </a:r>
            <a:r>
              <a:rPr lang="en-US" altLang="zh-CN" dirty="0">
                <a:cs typeface="Times New Roman" panose="02020603050405020304" pitchFamily="18" charset="0"/>
              </a:rPr>
              <a:t>“I like the new school, and the food here is great too.” </a:t>
            </a:r>
            <a:r>
              <a:rPr lang="zh-CN" altLang="zh-CN" dirty="0">
                <a:cs typeface="Times New Roman" panose="02020603050405020304" pitchFamily="18" charset="0"/>
              </a:rPr>
              <a:t>可知</a:t>
            </a:r>
            <a:r>
              <a:rPr lang="en-US" altLang="zh-CN" dirty="0">
                <a:cs typeface="Times New Roman" panose="02020603050405020304" pitchFamily="18" charset="0"/>
              </a:rPr>
              <a:t>Tom</a:t>
            </a:r>
            <a:r>
              <a:rPr lang="zh-CN" altLang="zh-CN" dirty="0">
                <a:cs typeface="Times New Roman" panose="02020603050405020304" pitchFamily="18" charset="0"/>
              </a:rPr>
              <a:t>喜欢美国的学校和食物，故选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74092" y="83671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0630" y="347537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662298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481787"/>
          </a:xfrm>
        </p:spPr>
        <p:txBody>
          <a:bodyPr/>
          <a:lstStyle/>
          <a:p>
            <a:pPr hangingPunct="0">
              <a:spcAft>
                <a:spcPts val="0"/>
              </a:spcAft>
              <a:tabLst>
                <a:tab pos="540385" algn="l"/>
                <a:tab pos="630555" algn="l"/>
                <a:tab pos="4410710" algn="l"/>
                <a:tab pos="5130800" algn="l"/>
                <a:tab pos="7291070" algn="l"/>
              </a:tabLst>
            </a:pPr>
            <a:r>
              <a:rPr lang="zh-CN" altLang="zh-CN" sz="25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十二</a:t>
            </a:r>
            <a:r>
              <a:rPr lang="zh-CN" altLang="zh-CN" sz="25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书面表达。</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5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放学后你经常会做些什么事情呢</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请根据思维导图提示完成书面表达。</a:t>
            </a:r>
          </a:p>
          <a:p>
            <a:pPr hangingPunct="0">
              <a:spcAft>
                <a:spcPts val="0"/>
              </a:spcAft>
              <a:tabLst>
                <a:tab pos="540385" algn="l"/>
                <a:tab pos="630555" algn="l"/>
                <a:tab pos="4410710" algn="l"/>
                <a:tab pos="5130800" algn="l"/>
                <a:tab pos="7291070" algn="l"/>
              </a:tabLst>
            </a:pP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不少于</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句话，且字数不少于</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个单词</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条理清晰，意思连贯</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句式丰富、不单一， 除了所给图片之外，可以展开合理想象，可以使用</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 usually, often, sometimes</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等频率副词和</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second, then, finally</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等表序副词。</a:t>
            </a:r>
            <a:endParaRPr lang="zh-CN" alt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48.jpg" descr="id:2147489310;FounderCES"/>
          <p:cNvPicPr/>
          <p:nvPr/>
        </p:nvPicPr>
        <p:blipFill>
          <a:blip r:embed="rId2"/>
          <a:stretch>
            <a:fillRect/>
          </a:stretch>
        </p:blipFill>
        <p:spPr>
          <a:xfrm>
            <a:off x="1054646" y="4146756"/>
            <a:ext cx="8507730" cy="2383155"/>
          </a:xfrm>
          <a:prstGeom prst="rect">
            <a:avLst/>
          </a:prstGeom>
        </p:spPr>
      </p:pic>
    </p:spTree>
    <p:extLst>
      <p:ext uri="{BB962C8B-B14F-4D97-AF65-F5344CB8AC3E}">
        <p14:creationId xmlns:p14="http://schemas.microsoft.com/office/powerpoint/2010/main" val="305575832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738664"/>
          </a:xfrm>
        </p:spPr>
        <p:txBody>
          <a:bodyPr/>
          <a:lstStyle/>
          <a:p>
            <a:pPr algn="ct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72390" y="1404002"/>
            <a:ext cx="11485848"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3740">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Hello, I’m Lucy. I’m always busy after school. First, I usually do my homework after I get home. Next, I have dinner with my family. My mother usually cooks yummy food for us. Then, I play the piano and read books. I like playing the piano. After that, I play with my dog. Finally, I go to bed at nine o’clock. I’m so happy after school. </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答案仅供参考</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5" name="直接连接符 4"/>
          <p:cNvCxnSpPr/>
          <p:nvPr/>
        </p:nvCxnSpPr>
        <p:spPr>
          <a:xfrm>
            <a:off x="372390" y="2043756"/>
            <a:ext cx="114858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80936" y="2691828"/>
            <a:ext cx="114858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46752" y="3336260"/>
            <a:ext cx="114858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43112" y="3970880"/>
            <a:ext cx="114858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98028" y="4653136"/>
            <a:ext cx="114858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6464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194950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对话理解。</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每小题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听录音，根据所听内容，选出最佳选项，并将答案填写在题前括号内。每段对话读两遍。</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63913"/>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879600" algn="l"/>
                <a:tab pos="4410075" algn="l"/>
                <a:tab pos="5130800" algn="l"/>
                <a:tab pos="7289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Yang Ling do in the evening?</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879600"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goes for a walk with her parents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879600"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visits her grandparents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879600"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watches TV with her family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78582" y="4755914"/>
            <a:ext cx="8136904" cy="2031325"/>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What do you do in the evening, Yang Ling</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I watch TV with my family.</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Q</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What does Yang Ling do in the evening</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39908" y="243798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789920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3067"/>
            <a:ext cx="11485848" cy="2031325"/>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do people put their Christmas presents?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Christmas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Behind the Christmas tree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Under the Christmas tree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622598" y="2909843"/>
            <a:ext cx="8798702" cy="2031325"/>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Mum, where do I put these Christmas presents</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We usually put them under the Christmas</a:t>
            </a:r>
            <a:r>
              <a:rPr lang="en-US" altLang="zh-CN" sz="1050" dirty="0">
                <a:solidFill>
                  <a:srgbClr val="ED028C"/>
                </a:solidFill>
                <a:cs typeface="Times New Roman" panose="02020603050405020304" pitchFamily="18" charset="0"/>
              </a:rPr>
              <a:t> </a:t>
            </a:r>
            <a:r>
              <a:rPr lang="en-US" altLang="zh-CN" dirty="0">
                <a:solidFill>
                  <a:srgbClr val="ED028C"/>
                </a:solidFill>
                <a:cs typeface="Times New Roman" panose="02020603050405020304" pitchFamily="18" charset="0"/>
              </a:rPr>
              <a:t>tree.</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Q</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Where do people put their Christmas presents</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10630" y="1253659"/>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901740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9991"/>
            <a:ext cx="11485848" cy="1384995"/>
          </a:xfrm>
        </p:spPr>
        <p:txBody>
          <a:bodyPr/>
          <a:lstStyle/>
          <a:p>
            <a:pPr hangingPunct="0">
              <a:spcAft>
                <a:spcPts val="0"/>
              </a:spcAft>
              <a:tabLst>
                <a:tab pos="539750" algn="l"/>
                <a:tab pos="630238" algn="l"/>
                <a:tab pos="1879600"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is the dog?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small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big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black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22598" y="2549803"/>
            <a:ext cx="6092825" cy="2031325"/>
          </a:xfrm>
          <a:prstGeom prst="rect">
            <a:avLst/>
          </a:prstGeom>
        </p:spPr>
        <p:txBody>
          <a:bodyPr>
            <a:spAutoFit/>
          </a:bodyPr>
          <a:lstStyle/>
          <a:p>
            <a:pPr algn="just">
              <a:lnSpc>
                <a:spcPct val="150000"/>
              </a:lnSpc>
              <a:spcAft>
                <a:spcPts val="0"/>
              </a:spcAft>
            </a:pPr>
            <a:r>
              <a:rPr lang="en-US" altLang="zh-CN" dirty="0">
                <a:solidFill>
                  <a:srgbClr val="ED028C"/>
                </a:solidFill>
                <a:cs typeface="Times New Roman" panose="02020603050405020304" pitchFamily="18" charset="0"/>
              </a:rPr>
              <a:t>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Look at this dog, it is my new pet.</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How lovely</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It is so small.</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Q</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How is the dog</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57000" y="1380583"/>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866568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is the computer room?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on the first floor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on the second floor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on the fourth floor</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478582" y="2564904"/>
            <a:ext cx="11305256"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Can you show me around our school</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am a new student here.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OK</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This is our art room. It’s on the first floor. This is the computer room.</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It’s on the fourth floor.</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Where is the computer room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02084" y="85380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198872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3659"/>
            <a:ext cx="11485848" cy="1384995"/>
          </a:xfrm>
        </p:spPr>
        <p:txBody>
          <a:bodyPr/>
          <a:lstStyle/>
          <a:p>
            <a:pPr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Nancy’s mother do?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a teacher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a driver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a writer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622598" y="2551544"/>
            <a:ext cx="11224104"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 your parents do, Nancy</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My father is a teacher. He teaches </a:t>
            </a:r>
            <a:r>
              <a:rPr lang="en-US" altLang="zh-CN"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My mother is a writer. She writes stories at home.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does Nancy’s mother do</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10630" y="1361343"/>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704824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1919</Words>
  <Application>Microsoft Office PowerPoint</Application>
  <PresentationFormat>自定义</PresentationFormat>
  <Paragraphs>385</Paragraphs>
  <Slides>44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44</vt:i4>
      </vt:variant>
    </vt:vector>
  </HeadingPairs>
  <TitlesOfParts>
    <vt:vector size="52"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342</cp:revision>
  <dcterms:created xsi:type="dcterms:W3CDTF">2020-11-06T05:24:00Z</dcterms:created>
  <dcterms:modified xsi:type="dcterms:W3CDTF">2025-05-27T09:24:51Z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